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</p:sldIdLst>
  <p:sldSz cx="9144000" cy="5143500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2" Type="http://schemas.openxmlformats.org/officeDocument/2006/relationships/tableStyles" Target="tableStyles.xml"/><Relationship Id="rId31" Type="http://schemas.openxmlformats.org/officeDocument/2006/relationships/viewProps" Target="viewProps.xml"/><Relationship Id="rId30" Type="http://schemas.openxmlformats.org/officeDocument/2006/relationships/presProps" Target="presProps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jpeg"/></Relationships>
</file>

<file path=ppt/slides/_rels/slide1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3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4.jpeg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30.png"/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image" Target="../media/image4.jpeg"/></Relationships>
</file>

<file path=ppt/slides/_rels/slide1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5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image" Target="../media/image18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5.png"/><Relationship Id="rId1" Type="http://schemas.openxmlformats.org/officeDocument/2006/relationships/image" Target="../media/image4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8.jpeg"/></Relationships>
</file>

<file path=ppt/slides/_rels/slide1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9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image" Target="../media/image4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1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image" Target="../media/image18.jpe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4.png"/><Relationship Id="rId1" Type="http://schemas.openxmlformats.org/officeDocument/2006/relationships/image" Target="../media/image4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4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image" Target="../media/image4.jpeg"/></Relationships>
</file>

<file path=ppt/slides/_rels/slide2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5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52.png"/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image" Target="../media/image4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6.xml"/><Relationship Id="rId8" Type="http://schemas.openxmlformats.org/officeDocument/2006/relationships/tags" Target="../tags/tag5.xml"/><Relationship Id="rId7" Type="http://schemas.openxmlformats.org/officeDocument/2006/relationships/image" Target="../media/image6.png"/><Relationship Id="rId6" Type="http://schemas.openxmlformats.org/officeDocument/2006/relationships/tags" Target="../tags/tag4.xml"/><Relationship Id="rId5" Type="http://schemas.openxmlformats.org/officeDocument/2006/relationships/tags" Target="../tags/tag3.xml"/><Relationship Id="rId4" Type="http://schemas.openxmlformats.org/officeDocument/2006/relationships/tags" Target="../tags/tag2.xml"/><Relationship Id="rId3" Type="http://schemas.openxmlformats.org/officeDocument/2006/relationships/image" Target="../media/image5.png"/><Relationship Id="rId2" Type="http://schemas.openxmlformats.org/officeDocument/2006/relationships/tags" Target="../tags/tag1.xml"/><Relationship Id="rId19" Type="http://schemas.openxmlformats.org/officeDocument/2006/relationships/notesSlide" Target="../notesSlides/notesSlide4.xml"/><Relationship Id="rId18" Type="http://schemas.openxmlformats.org/officeDocument/2006/relationships/slideLayout" Target="../slideLayouts/slideLayout1.xml"/><Relationship Id="rId17" Type="http://schemas.openxmlformats.org/officeDocument/2006/relationships/tags" Target="../tags/tag12.xml"/><Relationship Id="rId16" Type="http://schemas.openxmlformats.org/officeDocument/2006/relationships/tags" Target="../tags/tag11.xml"/><Relationship Id="rId15" Type="http://schemas.openxmlformats.org/officeDocument/2006/relationships/image" Target="../media/image8.png"/><Relationship Id="rId14" Type="http://schemas.openxmlformats.org/officeDocument/2006/relationships/tags" Target="../tags/tag10.xml"/><Relationship Id="rId13" Type="http://schemas.openxmlformats.org/officeDocument/2006/relationships/tags" Target="../tags/tag9.xml"/><Relationship Id="rId12" Type="http://schemas.openxmlformats.org/officeDocument/2006/relationships/tags" Target="../tags/tag8.xml"/><Relationship Id="rId11" Type="http://schemas.openxmlformats.org/officeDocument/2006/relationships/image" Target="../media/image7.png"/><Relationship Id="rId10" Type="http://schemas.openxmlformats.org/officeDocument/2006/relationships/tags" Target="../tags/tag7.xml"/><Relationship Id="rId1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7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image" Target="../media/image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8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9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752475"/>
            <a:ext cx="9144000" cy="3638550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4" name="Text 1"/>
          <p:cNvSpPr/>
          <p:nvPr/>
        </p:nvSpPr>
        <p:spPr>
          <a:xfrm>
            <a:off x="571500" y="1166813"/>
            <a:ext cx="8001000" cy="13335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375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OceanGuide: 基于OceanBase和AI技术的智能旅行规划助手</a:t>
            </a:r>
            <a:endParaRPr lang="en-US" sz="3750" dirty="0"/>
          </a:p>
        </p:txBody>
      </p:sp>
      <p:sp>
        <p:nvSpPr>
          <p:cNvPr id="5" name="Text 2"/>
          <p:cNvSpPr/>
          <p:nvPr/>
        </p:nvSpPr>
        <p:spPr>
          <a:xfrm>
            <a:off x="571500" y="2576513"/>
            <a:ext cx="8001000" cy="4000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endParaRPr lang="en-US" sz="2250" dirty="0"/>
          </a:p>
        </p:txBody>
      </p:sp>
      <p:sp>
        <p:nvSpPr>
          <p:cNvPr id="6" name="Shape 3"/>
          <p:cNvSpPr/>
          <p:nvPr/>
        </p:nvSpPr>
        <p:spPr>
          <a:xfrm>
            <a:off x="571500" y="3309938"/>
            <a:ext cx="604838" cy="114300"/>
          </a:xfrm>
          <a:prstGeom prst="rect">
            <a:avLst/>
          </a:prstGeom>
          <a:solidFill>
            <a:srgbClr val="000000"/>
          </a:solidFill>
        </p:spPr>
      </p:sp>
      <p:sp>
        <p:nvSpPr>
          <p:cNvPr id="7" name="Text 4"/>
          <p:cNvSpPr/>
          <p:nvPr/>
        </p:nvSpPr>
        <p:spPr>
          <a:xfrm>
            <a:off x="571500" y="3757613"/>
            <a:ext cx="8001000" cy="219075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725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Roxy</a:t>
            </a:r>
            <a:endParaRPr lang="en-US" sz="1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71500" y="285750"/>
            <a:ext cx="8001000" cy="4000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关键技术组件作用</a:t>
            </a:r>
            <a:endParaRPr lang="en-US" sz="2250" dirty="0"/>
          </a:p>
        </p:txBody>
      </p:sp>
      <p:sp>
        <p:nvSpPr>
          <p:cNvPr id="5" name="Text 2"/>
          <p:cNvSpPr/>
          <p:nvPr/>
        </p:nvSpPr>
        <p:spPr>
          <a:xfrm>
            <a:off x="571500" y="742950"/>
            <a:ext cx="80010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sp>
        <p:nvSpPr>
          <p:cNvPr id="6" name="Text 3"/>
          <p:cNvSpPr/>
          <p:nvPr/>
        </p:nvSpPr>
        <p:spPr>
          <a:xfrm>
            <a:off x="571500" y="2000250"/>
            <a:ext cx="24130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Node.js与npm</a:t>
            </a:r>
            <a:endParaRPr lang="en-US" sz="1200" dirty="0"/>
          </a:p>
        </p:txBody>
      </p:sp>
      <p:sp>
        <p:nvSpPr>
          <p:cNvPr id="7" name="Text 4"/>
          <p:cNvSpPr/>
          <p:nvPr/>
        </p:nvSpPr>
        <p:spPr>
          <a:xfrm>
            <a:off x="571500" y="2247900"/>
            <a:ext cx="2413000" cy="6286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Node.js作为运行环境，npm作为包管理器，共同支撑前端开发流程，确保项目依赖的一致性和可维护性。</a:t>
            </a:r>
            <a:endParaRPr lang="en-US" sz="1050" dirty="0"/>
          </a:p>
        </p:txBody>
      </p:sp>
      <p:sp>
        <p:nvSpPr>
          <p:cNvPr id="8" name="Text 5"/>
          <p:cNvSpPr/>
          <p:nvPr/>
        </p:nvSpPr>
        <p:spPr>
          <a:xfrm>
            <a:off x="3365500" y="2000250"/>
            <a:ext cx="24130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KQGIS SDK</a:t>
            </a:r>
            <a:endParaRPr lang="en-US" sz="1200" dirty="0"/>
          </a:p>
        </p:txBody>
      </p:sp>
      <p:sp>
        <p:nvSpPr>
          <p:cNvPr id="9" name="Text 6"/>
          <p:cNvSpPr/>
          <p:nvPr/>
        </p:nvSpPr>
        <p:spPr>
          <a:xfrm>
            <a:off x="3365500" y="2247900"/>
            <a:ext cx="2413000" cy="6286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KQGIS SDK集成地理信息系统功能，提供地图数据处理与可视化能力，增强用户交互体验。</a:t>
            </a:r>
            <a:endParaRPr lang="en-US" sz="1050" dirty="0"/>
          </a:p>
        </p:txBody>
      </p:sp>
      <p:sp>
        <p:nvSpPr>
          <p:cNvPr id="10" name="Text 7"/>
          <p:cNvSpPr/>
          <p:nvPr/>
        </p:nvSpPr>
        <p:spPr>
          <a:xfrm>
            <a:off x="6159500" y="2000250"/>
            <a:ext cx="24130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Python</a:t>
            </a:r>
            <a:endParaRPr lang="en-US" sz="1200" dirty="0"/>
          </a:p>
        </p:txBody>
      </p:sp>
      <p:sp>
        <p:nvSpPr>
          <p:cNvPr id="11" name="Text 8"/>
          <p:cNvSpPr/>
          <p:nvPr/>
        </p:nvSpPr>
        <p:spPr>
          <a:xfrm>
            <a:off x="6159500" y="2247900"/>
            <a:ext cx="2413000" cy="6286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Python用于后端逻辑处理，特别是在大语言模型的训练与应用中，发挥关键作用，实现个性化旅行路线规划。</a:t>
            </a:r>
            <a:endParaRPr lang="en-US" sz="10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3314700"/>
            <a:ext cx="4762500" cy="6667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375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核心功能与创新点</a:t>
            </a:r>
            <a:endParaRPr lang="en-US" sz="3750" dirty="0"/>
          </a:p>
        </p:txBody>
      </p:sp>
      <p:sp>
        <p:nvSpPr>
          <p:cNvPr id="4" name="Shape 1"/>
          <p:cNvSpPr/>
          <p:nvPr/>
        </p:nvSpPr>
        <p:spPr>
          <a:xfrm>
            <a:off x="571500" y="4157662"/>
            <a:ext cx="4762500" cy="14288"/>
          </a:xfrm>
          <a:prstGeom prst="rect">
            <a:avLst/>
          </a:prstGeom>
          <a:solidFill>
            <a:srgbClr val="000000">
              <a:alpha val="30000"/>
            </a:srgbClr>
          </a:solidFill>
        </p:spPr>
      </p:sp>
      <p:sp>
        <p:nvSpPr>
          <p:cNvPr id="5" name="Text 2"/>
          <p:cNvSpPr/>
          <p:nvPr/>
        </p:nvSpPr>
        <p:spPr>
          <a:xfrm>
            <a:off x="571500" y="4362450"/>
            <a:ext cx="47625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6" name="Text 3"/>
          <p:cNvSpPr/>
          <p:nvPr/>
        </p:nvSpPr>
        <p:spPr>
          <a:xfrm>
            <a:off x="5419725" y="3009900"/>
            <a:ext cx="3729038" cy="28575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22500"/>
              </a:lnSpc>
              <a:buNone/>
            </a:pPr>
            <a:r>
              <a:rPr lang="en-US" sz="22500" b="1" dirty="0">
                <a:solidFill>
                  <a:srgbClr val="2745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03</a:t>
            </a:r>
            <a:endParaRPr lang="en-US" sz="225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71500" y="285750"/>
            <a:ext cx="8001000" cy="4000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用户管理模块</a:t>
            </a:r>
            <a:endParaRPr lang="en-US" sz="2250" dirty="0"/>
          </a:p>
        </p:txBody>
      </p:sp>
      <p:sp>
        <p:nvSpPr>
          <p:cNvPr id="5" name="Text 2"/>
          <p:cNvSpPr/>
          <p:nvPr/>
        </p:nvSpPr>
        <p:spPr>
          <a:xfrm>
            <a:off x="571500" y="742950"/>
            <a:ext cx="80010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sp>
        <p:nvSpPr>
          <p:cNvPr id="6" name="Text 3"/>
          <p:cNvSpPr/>
          <p:nvPr/>
        </p:nvSpPr>
        <p:spPr>
          <a:xfrm>
            <a:off x="571500" y="2000250"/>
            <a:ext cx="24130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注册与登录</a:t>
            </a:r>
            <a:endParaRPr lang="en-US" sz="1200" dirty="0"/>
          </a:p>
        </p:txBody>
      </p:sp>
      <p:sp>
        <p:nvSpPr>
          <p:cNvPr id="7" name="Text 4"/>
          <p:cNvSpPr/>
          <p:nvPr/>
        </p:nvSpPr>
        <p:spPr>
          <a:xfrm>
            <a:off x="571500" y="2247900"/>
            <a:ext cx="2413000" cy="6286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提供便捷的用户注册流程与安全的登录机制，确保每位用户都能快速开始使用OceanGuide。</a:t>
            </a:r>
            <a:endParaRPr lang="en-US" sz="1050" dirty="0"/>
          </a:p>
        </p:txBody>
      </p:sp>
      <p:sp>
        <p:nvSpPr>
          <p:cNvPr id="8" name="Text 5"/>
          <p:cNvSpPr/>
          <p:nvPr/>
        </p:nvSpPr>
        <p:spPr>
          <a:xfrm>
            <a:off x="3365500" y="2000250"/>
            <a:ext cx="24130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个人信息管理</a:t>
            </a:r>
            <a:endParaRPr lang="en-US" sz="1200" dirty="0"/>
          </a:p>
        </p:txBody>
      </p:sp>
      <p:sp>
        <p:nvSpPr>
          <p:cNvPr id="9" name="Text 6"/>
          <p:cNvSpPr/>
          <p:nvPr/>
        </p:nvSpPr>
        <p:spPr>
          <a:xfrm>
            <a:off x="3365500" y="2247900"/>
            <a:ext cx="2413000" cy="4191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允许用户轻松编辑个人资料，包括偏好设置，以获得更个性化的旅行体验。</a:t>
            </a:r>
            <a:endParaRPr lang="en-US" sz="1050" dirty="0"/>
          </a:p>
        </p:txBody>
      </p:sp>
      <p:sp>
        <p:nvSpPr>
          <p:cNvPr id="10" name="Text 7"/>
          <p:cNvSpPr/>
          <p:nvPr/>
        </p:nvSpPr>
        <p:spPr>
          <a:xfrm>
            <a:off x="6159500" y="2000250"/>
            <a:ext cx="24130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隐私保护</a:t>
            </a:r>
            <a:endParaRPr lang="en-US" sz="1200" dirty="0"/>
          </a:p>
        </p:txBody>
      </p:sp>
      <p:sp>
        <p:nvSpPr>
          <p:cNvPr id="11" name="Text 8"/>
          <p:cNvSpPr/>
          <p:nvPr/>
        </p:nvSpPr>
        <p:spPr>
          <a:xfrm>
            <a:off x="6159500" y="2247900"/>
            <a:ext cx="2413000" cy="6286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采用高级加密技术，严格保护用户数据安全，让用户在享受服务的同时无后顾之忧。</a:t>
            </a:r>
            <a:endParaRPr lang="en-US" sz="10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6467475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rcRect l="10236" r="10236"/>
          <a:stretch>
            <a:fillRect/>
          </a:stretch>
        </p:blipFill>
        <p:spPr>
          <a:xfrm>
            <a:off x="0" y="0"/>
            <a:ext cx="9144000" cy="6467475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2"/>
          <a:srcRect l="20177" r="20177"/>
          <a:stretch>
            <a:fillRect/>
          </a:stretch>
        </p:blipFill>
        <p:spPr>
          <a:xfrm>
            <a:off x="5286375" y="0"/>
            <a:ext cx="3857625" cy="646747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71500" y="285750"/>
            <a:ext cx="4038600" cy="4000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数据管理安全性保障</a:t>
            </a:r>
            <a:endParaRPr lang="en-US" sz="2250" dirty="0"/>
          </a:p>
        </p:txBody>
      </p:sp>
      <p:sp>
        <p:nvSpPr>
          <p:cNvPr id="6" name="Text 2"/>
          <p:cNvSpPr/>
          <p:nvPr/>
        </p:nvSpPr>
        <p:spPr>
          <a:xfrm>
            <a:off x="571500" y="742950"/>
            <a:ext cx="40386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400050" y="1162050"/>
            <a:ext cx="2052637" cy="254793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52475" y="1943100"/>
            <a:ext cx="1347788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9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加密技术应用</a:t>
            </a:r>
            <a:endParaRPr lang="en-US" sz="1200" dirty="0"/>
          </a:p>
        </p:txBody>
      </p:sp>
      <p:sp>
        <p:nvSpPr>
          <p:cNvPr id="9" name="Text 4"/>
          <p:cNvSpPr/>
          <p:nvPr/>
        </p:nvSpPr>
        <p:spPr>
          <a:xfrm>
            <a:off x="752475" y="2233613"/>
            <a:ext cx="1347788" cy="10858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采用行业标准加密算法，确保用户数据在传输和存储过程中的安全性，防止未授权访问。</a:t>
            </a:r>
            <a:endParaRPr lang="en-US" sz="10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2452688" y="1162050"/>
            <a:ext cx="2052637" cy="254793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805113" y="1943100"/>
            <a:ext cx="1347788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9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隐私保护策略</a:t>
            </a:r>
            <a:endParaRPr lang="en-US" sz="1200" dirty="0"/>
          </a:p>
        </p:txBody>
      </p:sp>
      <p:sp>
        <p:nvSpPr>
          <p:cNvPr id="12" name="Text 6"/>
          <p:cNvSpPr/>
          <p:nvPr/>
        </p:nvSpPr>
        <p:spPr>
          <a:xfrm>
            <a:off x="2805113" y="2233613"/>
            <a:ext cx="1347788" cy="10858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严格遵守GDPR等国际隐私法规，对敏感信息进行脱敏处理，保障用户隐私权益不受侵犯。</a:t>
            </a:r>
            <a:endParaRPr lang="en-US" sz="10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400050" y="3709988"/>
            <a:ext cx="2052637" cy="2547938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52475" y="4491038"/>
            <a:ext cx="1347788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9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权限控制机制</a:t>
            </a:r>
            <a:endParaRPr lang="en-US" sz="1200" dirty="0"/>
          </a:p>
        </p:txBody>
      </p:sp>
      <p:sp>
        <p:nvSpPr>
          <p:cNvPr id="15" name="Text 8"/>
          <p:cNvSpPr/>
          <p:nvPr/>
        </p:nvSpPr>
        <p:spPr>
          <a:xfrm>
            <a:off x="752475" y="4781550"/>
            <a:ext cx="1347788" cy="10858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实施细粒度的权限管理，只有经过认证的用户才能访问其个人数据，增强系统整体安全性。</a:t>
            </a:r>
            <a:endParaRPr lang="en-US" sz="105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71500" y="285750"/>
            <a:ext cx="8001000" cy="4000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旅行路线规划模块</a:t>
            </a:r>
            <a:endParaRPr lang="en-US" sz="2250" dirty="0"/>
          </a:p>
        </p:txBody>
      </p:sp>
      <p:sp>
        <p:nvSpPr>
          <p:cNvPr id="5" name="Text 2"/>
          <p:cNvSpPr/>
          <p:nvPr/>
        </p:nvSpPr>
        <p:spPr>
          <a:xfrm>
            <a:off x="571500" y="742950"/>
            <a:ext cx="80010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00050" y="2019300"/>
            <a:ext cx="2781151" cy="226695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52475" y="2869406"/>
            <a:ext cx="2076301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9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个性化路线推荐</a:t>
            </a:r>
            <a:endParaRPr lang="en-US" sz="1200" dirty="0"/>
          </a:p>
        </p:txBody>
      </p:sp>
      <p:sp>
        <p:nvSpPr>
          <p:cNvPr id="8" name="Text 4"/>
          <p:cNvSpPr/>
          <p:nvPr/>
        </p:nvSpPr>
        <p:spPr>
          <a:xfrm>
            <a:off x="752475" y="3159919"/>
            <a:ext cx="2076301" cy="6667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运用大语言模型，根据用户偏好生成独一无二的旅行路线，提升体验感。</a:t>
            </a:r>
            <a:endParaRPr lang="en-US" sz="10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181201" y="2019300"/>
            <a:ext cx="2781151" cy="226695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3533626" y="2869406"/>
            <a:ext cx="2076301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9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Prompt工程应用</a:t>
            </a:r>
            <a:endParaRPr lang="en-US" sz="1200" dirty="0"/>
          </a:p>
        </p:txBody>
      </p:sp>
      <p:sp>
        <p:nvSpPr>
          <p:cNvPr id="11" name="Text 6"/>
          <p:cNvSpPr/>
          <p:nvPr/>
        </p:nvSpPr>
        <p:spPr>
          <a:xfrm>
            <a:off x="3533626" y="3159919"/>
            <a:ext cx="2076301" cy="6667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通过精心设计的prompt，引导模型理解并满足用户的特定需求，实现智能化规划。</a:t>
            </a:r>
            <a:endParaRPr lang="en-US" sz="10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962352" y="2019300"/>
            <a:ext cx="2781151" cy="2266950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6314777" y="2869406"/>
            <a:ext cx="2076301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9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动态调整策略</a:t>
            </a:r>
            <a:endParaRPr lang="en-US" sz="1200" dirty="0"/>
          </a:p>
        </p:txBody>
      </p:sp>
      <p:sp>
        <p:nvSpPr>
          <p:cNvPr id="14" name="Text 8"/>
          <p:cNvSpPr/>
          <p:nvPr/>
        </p:nvSpPr>
        <p:spPr>
          <a:xfrm>
            <a:off x="6314777" y="3159919"/>
            <a:ext cx="2076301" cy="6667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实时分析用户反馈，动态调整推荐算法，确保路线规划的准确性和时效性。</a:t>
            </a:r>
            <a:endParaRPr lang="en-US" sz="105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rcRect t="3571" b="3571"/>
          <a:stretch>
            <a:fillRect/>
          </a:stretch>
        </p:blipFill>
        <p:spPr>
          <a:xfrm>
            <a:off x="0" y="0"/>
            <a:ext cx="9144000" cy="123825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71500" y="285750"/>
            <a:ext cx="8001000" cy="4000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地图展示动态可视化</a:t>
            </a:r>
            <a:endParaRPr lang="en-US" sz="2250" dirty="0"/>
          </a:p>
        </p:txBody>
      </p:sp>
      <p:sp>
        <p:nvSpPr>
          <p:cNvPr id="5" name="Text 2"/>
          <p:cNvSpPr/>
          <p:nvPr/>
        </p:nvSpPr>
        <p:spPr>
          <a:xfrm>
            <a:off x="571500" y="742950"/>
            <a:ext cx="80010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190625" y="2000250"/>
            <a:ext cx="476250" cy="47625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71500" y="2590800"/>
            <a:ext cx="17145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KQGIS SDK集成</a:t>
            </a:r>
            <a:endParaRPr lang="en-US" sz="1200" dirty="0"/>
          </a:p>
        </p:txBody>
      </p:sp>
      <p:sp>
        <p:nvSpPr>
          <p:cNvPr id="8" name="Text 4"/>
          <p:cNvSpPr/>
          <p:nvPr/>
        </p:nvSpPr>
        <p:spPr>
          <a:xfrm>
            <a:off x="571500" y="2838450"/>
            <a:ext cx="1714500" cy="6286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利用KQGIS SDK，实现地图数据的实时加载与渲染，提升用户体验。</a:t>
            </a:r>
            <a:endParaRPr lang="en-US" sz="10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286125" y="2000250"/>
            <a:ext cx="476250" cy="47625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2667000" y="2590800"/>
            <a:ext cx="17145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动态路径规划</a:t>
            </a:r>
            <a:endParaRPr lang="en-US" sz="1200" dirty="0"/>
          </a:p>
        </p:txBody>
      </p:sp>
      <p:sp>
        <p:nvSpPr>
          <p:cNvPr id="11" name="Text 6"/>
          <p:cNvSpPr/>
          <p:nvPr/>
        </p:nvSpPr>
        <p:spPr>
          <a:xfrm>
            <a:off x="2667000" y="2838450"/>
            <a:ext cx="1714500" cy="6286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动态展示规划路径，支持实时调整，增强互动性与实用性。</a:t>
            </a:r>
            <a:endParaRPr lang="en-US" sz="10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381625" y="2000250"/>
            <a:ext cx="476250" cy="476250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4762500" y="2590800"/>
            <a:ext cx="17145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多层地图视图</a:t>
            </a:r>
            <a:endParaRPr lang="en-US" sz="1200" dirty="0"/>
          </a:p>
        </p:txBody>
      </p:sp>
      <p:sp>
        <p:nvSpPr>
          <p:cNvPr id="14" name="Text 8"/>
          <p:cNvSpPr/>
          <p:nvPr/>
        </p:nvSpPr>
        <p:spPr>
          <a:xfrm>
            <a:off x="4762500" y="2838450"/>
            <a:ext cx="1714500" cy="6286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提供多层次地图视图，从宏观到微观，满足不同场景需求。</a:t>
            </a:r>
            <a:endParaRPr lang="en-US" sz="105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7477125" y="2000250"/>
            <a:ext cx="476250" cy="476250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6858000" y="2590800"/>
            <a:ext cx="17145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视觉效果优化</a:t>
            </a:r>
            <a:endParaRPr lang="en-US" sz="1200" dirty="0"/>
          </a:p>
        </p:txBody>
      </p:sp>
      <p:sp>
        <p:nvSpPr>
          <p:cNvPr id="17" name="Text 10"/>
          <p:cNvSpPr/>
          <p:nvPr/>
        </p:nvSpPr>
        <p:spPr>
          <a:xfrm>
            <a:off x="6858000" y="2838450"/>
            <a:ext cx="1714500" cy="6286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优化地图视觉效果，确保信息清晰呈现，提升导航准确性。</a:t>
            </a:r>
            <a:endParaRPr lang="en-US" sz="105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3314700"/>
            <a:ext cx="4762500" cy="6667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375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测试与验证</a:t>
            </a:r>
            <a:endParaRPr lang="en-US" sz="3750" dirty="0"/>
          </a:p>
        </p:txBody>
      </p:sp>
      <p:sp>
        <p:nvSpPr>
          <p:cNvPr id="4" name="Shape 1"/>
          <p:cNvSpPr/>
          <p:nvPr/>
        </p:nvSpPr>
        <p:spPr>
          <a:xfrm>
            <a:off x="571500" y="4157662"/>
            <a:ext cx="4762500" cy="14288"/>
          </a:xfrm>
          <a:prstGeom prst="rect">
            <a:avLst/>
          </a:prstGeom>
          <a:solidFill>
            <a:srgbClr val="000000">
              <a:alpha val="30000"/>
            </a:srgbClr>
          </a:solidFill>
        </p:spPr>
      </p:sp>
      <p:sp>
        <p:nvSpPr>
          <p:cNvPr id="5" name="Text 2"/>
          <p:cNvSpPr/>
          <p:nvPr/>
        </p:nvSpPr>
        <p:spPr>
          <a:xfrm>
            <a:off x="571500" y="4362450"/>
            <a:ext cx="47625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6" name="Text 3"/>
          <p:cNvSpPr/>
          <p:nvPr/>
        </p:nvSpPr>
        <p:spPr>
          <a:xfrm>
            <a:off x="5419725" y="3009900"/>
            <a:ext cx="3729038" cy="28575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22500"/>
              </a:lnSpc>
              <a:buNone/>
            </a:pPr>
            <a:r>
              <a:rPr lang="en-US" sz="22500" b="1" dirty="0">
                <a:solidFill>
                  <a:srgbClr val="2745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04</a:t>
            </a:r>
            <a:endParaRPr lang="en-US" sz="225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2"/>
          <a:srcRect l="12500" r="12500"/>
          <a:stretch>
            <a:fillRect/>
          </a:stretch>
        </p:blipFill>
        <p:spPr>
          <a:xfrm>
            <a:off x="0" y="0"/>
            <a:ext cx="3857625" cy="51435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429125" y="285750"/>
            <a:ext cx="4038600" cy="4000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测试环境搭建与配置</a:t>
            </a:r>
            <a:endParaRPr lang="en-US" sz="2250" dirty="0"/>
          </a:p>
        </p:txBody>
      </p:sp>
      <p:sp>
        <p:nvSpPr>
          <p:cNvPr id="6" name="Text 2"/>
          <p:cNvSpPr/>
          <p:nvPr/>
        </p:nvSpPr>
        <p:spPr>
          <a:xfrm>
            <a:off x="4429125" y="742950"/>
            <a:ext cx="40386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sp>
        <p:nvSpPr>
          <p:cNvPr id="7" name="Text 3"/>
          <p:cNvSpPr/>
          <p:nvPr/>
        </p:nvSpPr>
        <p:spPr>
          <a:xfrm>
            <a:off x="4429125" y="1333500"/>
            <a:ext cx="1881187" cy="214312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2745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01</a:t>
            </a:r>
            <a:endParaRPr lang="en-US" sz="1200" dirty="0"/>
          </a:p>
        </p:txBody>
      </p:sp>
      <p:sp>
        <p:nvSpPr>
          <p:cNvPr id="8" name="Text 4"/>
          <p:cNvSpPr/>
          <p:nvPr/>
        </p:nvSpPr>
        <p:spPr>
          <a:xfrm>
            <a:off x="4429125" y="1662112"/>
            <a:ext cx="1881187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环境准备</a:t>
            </a:r>
            <a:endParaRPr lang="en-US" sz="1200" dirty="0"/>
          </a:p>
        </p:txBody>
      </p:sp>
      <p:sp>
        <p:nvSpPr>
          <p:cNvPr id="9" name="Text 5"/>
          <p:cNvSpPr/>
          <p:nvPr/>
        </p:nvSpPr>
        <p:spPr>
          <a:xfrm>
            <a:off x="4429125" y="1909762"/>
            <a:ext cx="1881187" cy="4191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模拟OceanBase集群，确保数据库兼容性与性能。</a:t>
            </a:r>
            <a:endParaRPr lang="en-US" sz="1050" dirty="0"/>
          </a:p>
        </p:txBody>
      </p:sp>
      <p:sp>
        <p:nvSpPr>
          <p:cNvPr id="10" name="Text 6"/>
          <p:cNvSpPr/>
          <p:nvPr/>
        </p:nvSpPr>
        <p:spPr>
          <a:xfrm>
            <a:off x="6691313" y="1333500"/>
            <a:ext cx="1881187" cy="214312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2745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02</a:t>
            </a:r>
            <a:endParaRPr lang="en-US" sz="1200" dirty="0"/>
          </a:p>
        </p:txBody>
      </p:sp>
      <p:sp>
        <p:nvSpPr>
          <p:cNvPr id="11" name="Text 7"/>
          <p:cNvSpPr/>
          <p:nvPr/>
        </p:nvSpPr>
        <p:spPr>
          <a:xfrm>
            <a:off x="6691313" y="1662112"/>
            <a:ext cx="1881187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服务器配置</a:t>
            </a:r>
            <a:endParaRPr lang="en-US" sz="1200" dirty="0"/>
          </a:p>
        </p:txBody>
      </p:sp>
      <p:sp>
        <p:nvSpPr>
          <p:cNvPr id="12" name="Text 8"/>
          <p:cNvSpPr/>
          <p:nvPr/>
        </p:nvSpPr>
        <p:spPr>
          <a:xfrm>
            <a:off x="6691313" y="1909762"/>
            <a:ext cx="1881187" cy="4191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前后端服务器同步，优化响应速度。</a:t>
            </a:r>
            <a:endParaRPr lang="en-US" sz="1050" dirty="0"/>
          </a:p>
        </p:txBody>
      </p:sp>
      <p:sp>
        <p:nvSpPr>
          <p:cNvPr id="13" name="Text 9"/>
          <p:cNvSpPr/>
          <p:nvPr/>
        </p:nvSpPr>
        <p:spPr>
          <a:xfrm>
            <a:off x="4429125" y="2519363"/>
            <a:ext cx="1881187" cy="214312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2745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03</a:t>
            </a:r>
            <a:endParaRPr lang="en-US" sz="1200" dirty="0"/>
          </a:p>
        </p:txBody>
      </p:sp>
      <p:sp>
        <p:nvSpPr>
          <p:cNvPr id="14" name="Text 10"/>
          <p:cNvSpPr/>
          <p:nvPr/>
        </p:nvSpPr>
        <p:spPr>
          <a:xfrm>
            <a:off x="4429125" y="2847975"/>
            <a:ext cx="1881187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依赖服务集成</a:t>
            </a:r>
            <a:endParaRPr lang="en-US" sz="1200" dirty="0"/>
          </a:p>
        </p:txBody>
      </p:sp>
      <p:sp>
        <p:nvSpPr>
          <p:cNvPr id="15" name="Text 11"/>
          <p:cNvSpPr/>
          <p:nvPr/>
        </p:nvSpPr>
        <p:spPr>
          <a:xfrm>
            <a:off x="4429125" y="3095625"/>
            <a:ext cx="1881187" cy="4191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整合KQGIS SDK等工具，增强地图功能。</a:t>
            </a:r>
            <a:endParaRPr lang="en-US" sz="1050" dirty="0"/>
          </a:p>
        </p:txBody>
      </p:sp>
      <p:sp>
        <p:nvSpPr>
          <p:cNvPr id="16" name="Text 12"/>
          <p:cNvSpPr/>
          <p:nvPr/>
        </p:nvSpPr>
        <p:spPr>
          <a:xfrm>
            <a:off x="6691313" y="2519363"/>
            <a:ext cx="1881187" cy="214312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2745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04</a:t>
            </a:r>
            <a:endParaRPr lang="en-US" sz="1200" dirty="0"/>
          </a:p>
        </p:txBody>
      </p:sp>
      <p:sp>
        <p:nvSpPr>
          <p:cNvPr id="17" name="Text 13"/>
          <p:cNvSpPr/>
          <p:nvPr/>
        </p:nvSpPr>
        <p:spPr>
          <a:xfrm>
            <a:off x="6691313" y="2847975"/>
            <a:ext cx="1881187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安全测试环境</a:t>
            </a:r>
            <a:endParaRPr lang="en-US" sz="1200" dirty="0"/>
          </a:p>
        </p:txBody>
      </p:sp>
      <p:sp>
        <p:nvSpPr>
          <p:cNvPr id="18" name="Text 14"/>
          <p:cNvSpPr/>
          <p:nvPr/>
        </p:nvSpPr>
        <p:spPr>
          <a:xfrm>
            <a:off x="6691313" y="3095625"/>
            <a:ext cx="1881187" cy="4191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隔离生产环境，防止数据泄露风险。</a:t>
            </a:r>
            <a:endParaRPr lang="en-US" sz="105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rcRect t="3571" b="3571"/>
          <a:stretch>
            <a:fillRect/>
          </a:stretch>
        </p:blipFill>
        <p:spPr>
          <a:xfrm>
            <a:off x="0" y="0"/>
            <a:ext cx="9144000" cy="123825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71500" y="285750"/>
            <a:ext cx="8001000" cy="4000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具体测试用例覆盖</a:t>
            </a:r>
            <a:endParaRPr lang="en-US" sz="2250" dirty="0"/>
          </a:p>
        </p:txBody>
      </p:sp>
      <p:sp>
        <p:nvSpPr>
          <p:cNvPr id="5" name="Text 2"/>
          <p:cNvSpPr/>
          <p:nvPr/>
        </p:nvSpPr>
        <p:spPr>
          <a:xfrm>
            <a:off x="571500" y="742950"/>
            <a:ext cx="80010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sp>
        <p:nvSpPr>
          <p:cNvPr id="6" name="Text 3"/>
          <p:cNvSpPr/>
          <p:nvPr/>
        </p:nvSpPr>
        <p:spPr>
          <a:xfrm>
            <a:off x="571500" y="2000250"/>
            <a:ext cx="17145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用户流程测试</a:t>
            </a:r>
            <a:endParaRPr lang="en-US" sz="1200" dirty="0"/>
          </a:p>
        </p:txBody>
      </p:sp>
      <p:sp>
        <p:nvSpPr>
          <p:cNvPr id="7" name="Text 4"/>
          <p:cNvSpPr/>
          <p:nvPr/>
        </p:nvSpPr>
        <p:spPr>
          <a:xfrm>
            <a:off x="571500" y="2247900"/>
            <a:ext cx="1714500" cy="6286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覆盖用户注册、登录、个人信息更新全流程，确保用户体验流畅无阻。</a:t>
            </a:r>
            <a:endParaRPr lang="en-US" sz="1050" dirty="0"/>
          </a:p>
        </p:txBody>
      </p:sp>
      <p:sp>
        <p:nvSpPr>
          <p:cNvPr id="8" name="Text 5"/>
          <p:cNvSpPr/>
          <p:nvPr/>
        </p:nvSpPr>
        <p:spPr>
          <a:xfrm>
            <a:off x="2667000" y="2000250"/>
            <a:ext cx="17145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路线规划验证</a:t>
            </a:r>
            <a:endParaRPr lang="en-US" sz="1200" dirty="0"/>
          </a:p>
        </p:txBody>
      </p:sp>
      <p:sp>
        <p:nvSpPr>
          <p:cNvPr id="9" name="Text 6"/>
          <p:cNvSpPr/>
          <p:nvPr/>
        </p:nvSpPr>
        <p:spPr>
          <a:xfrm>
            <a:off x="2667000" y="2247900"/>
            <a:ext cx="1714500" cy="6286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检验个性化路线推荐算法，保证推荐结果符合用户偏好与旅行需求。</a:t>
            </a:r>
            <a:endParaRPr lang="en-US" sz="1050" dirty="0"/>
          </a:p>
        </p:txBody>
      </p:sp>
      <p:sp>
        <p:nvSpPr>
          <p:cNvPr id="10" name="Text 7"/>
          <p:cNvSpPr/>
          <p:nvPr/>
        </p:nvSpPr>
        <p:spPr>
          <a:xfrm>
            <a:off x="4762500" y="2000250"/>
            <a:ext cx="17145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地图功能检查</a:t>
            </a:r>
            <a:endParaRPr lang="en-US" sz="1200" dirty="0"/>
          </a:p>
        </p:txBody>
      </p:sp>
      <p:sp>
        <p:nvSpPr>
          <p:cNvPr id="11" name="Text 8"/>
          <p:cNvSpPr/>
          <p:nvPr/>
        </p:nvSpPr>
        <p:spPr>
          <a:xfrm>
            <a:off x="4762500" y="2247900"/>
            <a:ext cx="1714500" cy="6286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测试地图展示模块的动态可视化效果，确认地图加载速度与交互体验。</a:t>
            </a:r>
            <a:endParaRPr lang="en-US" sz="1050" dirty="0"/>
          </a:p>
        </p:txBody>
      </p:sp>
      <p:sp>
        <p:nvSpPr>
          <p:cNvPr id="12" name="Text 9"/>
          <p:cNvSpPr/>
          <p:nvPr/>
        </p:nvSpPr>
        <p:spPr>
          <a:xfrm>
            <a:off x="6858000" y="2000250"/>
            <a:ext cx="17145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系统压力评估</a:t>
            </a:r>
            <a:endParaRPr lang="en-US" sz="1200" dirty="0"/>
          </a:p>
        </p:txBody>
      </p:sp>
      <p:sp>
        <p:nvSpPr>
          <p:cNvPr id="13" name="Text 10"/>
          <p:cNvSpPr/>
          <p:nvPr/>
        </p:nvSpPr>
        <p:spPr>
          <a:xfrm>
            <a:off x="6858000" y="2247900"/>
            <a:ext cx="1714500" cy="6286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模拟高并发场景，评估系统稳定性与响应时间，确保服务可靠。</a:t>
            </a:r>
            <a:endParaRPr lang="en-US" sz="105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71500" y="285750"/>
            <a:ext cx="8001000" cy="4000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测试结果分析</a:t>
            </a:r>
            <a:endParaRPr lang="en-US" sz="2250" dirty="0"/>
          </a:p>
        </p:txBody>
      </p:sp>
      <p:sp>
        <p:nvSpPr>
          <p:cNvPr id="5" name="Text 2"/>
          <p:cNvSpPr/>
          <p:nvPr/>
        </p:nvSpPr>
        <p:spPr>
          <a:xfrm>
            <a:off x="571500" y="742950"/>
            <a:ext cx="80010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00050" y="1447800"/>
            <a:ext cx="2085975" cy="254793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52475" y="2228850"/>
            <a:ext cx="1381125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9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系统稳定性</a:t>
            </a:r>
            <a:endParaRPr lang="en-US" sz="1200" dirty="0"/>
          </a:p>
        </p:txBody>
      </p:sp>
      <p:sp>
        <p:nvSpPr>
          <p:cNvPr id="8" name="Text 4"/>
          <p:cNvSpPr/>
          <p:nvPr/>
        </p:nvSpPr>
        <p:spPr>
          <a:xfrm>
            <a:off x="752475" y="2519363"/>
            <a:ext cx="1381125" cy="8763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在高并发场景下，系统表现出色，未出现明显延迟或崩溃现象，确保了用户体验的流畅性。</a:t>
            </a:r>
            <a:endParaRPr lang="en-US" sz="10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486025" y="1447800"/>
            <a:ext cx="2085975" cy="2547938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2838450" y="2228850"/>
            <a:ext cx="1381125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9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功能完整性</a:t>
            </a:r>
            <a:endParaRPr lang="en-US" sz="1200" dirty="0"/>
          </a:p>
        </p:txBody>
      </p:sp>
      <p:sp>
        <p:nvSpPr>
          <p:cNvPr id="11" name="Text 6"/>
          <p:cNvSpPr/>
          <p:nvPr/>
        </p:nvSpPr>
        <p:spPr>
          <a:xfrm>
            <a:off x="2838450" y="2519363"/>
            <a:ext cx="1381125" cy="10858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所有设计的功能均通过了严格的测试，包括用户管理、路线规划等，无一遗漏，满足了预期需求。</a:t>
            </a:r>
            <a:endParaRPr lang="en-US" sz="10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4572000" y="1447800"/>
            <a:ext cx="2085975" cy="2547938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4924425" y="2228850"/>
            <a:ext cx="1381125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9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性能指标</a:t>
            </a:r>
            <a:endParaRPr lang="en-US" sz="1200" dirty="0"/>
          </a:p>
        </p:txBody>
      </p:sp>
      <p:sp>
        <p:nvSpPr>
          <p:cNvPr id="14" name="Text 8"/>
          <p:cNvSpPr/>
          <p:nvPr/>
        </p:nvSpPr>
        <p:spPr>
          <a:xfrm>
            <a:off x="4924425" y="2519363"/>
            <a:ext cx="1381125" cy="10858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响应时间平均低于2秒，吞吐量达到每分钟处理1000次请求，证明了系统的高效性和可扩展性。</a:t>
            </a:r>
            <a:endParaRPr lang="en-US" sz="105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6657975" y="1447800"/>
            <a:ext cx="2085975" cy="2547938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7010400" y="2228850"/>
            <a:ext cx="1381125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9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安全性验证</a:t>
            </a:r>
            <a:endParaRPr lang="en-US" sz="1200" dirty="0"/>
          </a:p>
        </p:txBody>
      </p:sp>
      <p:sp>
        <p:nvSpPr>
          <p:cNvPr id="17" name="Text 10"/>
          <p:cNvSpPr/>
          <p:nvPr/>
        </p:nvSpPr>
        <p:spPr>
          <a:xfrm>
            <a:off x="7010400" y="2519363"/>
            <a:ext cx="1381125" cy="8763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数据加密和权限控制机制有效，未发现任何安全漏洞，保护了用户信息免受潜在威胁。</a:t>
            </a:r>
            <a:endParaRPr lang="en-US" sz="10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2952750" cy="51435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71500" y="3433763"/>
            <a:ext cx="1857375" cy="6667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375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content</a:t>
            </a:r>
            <a:endParaRPr lang="en-US" sz="3750" dirty="0"/>
          </a:p>
        </p:txBody>
      </p:sp>
      <p:sp>
        <p:nvSpPr>
          <p:cNvPr id="5" name="Text 2"/>
          <p:cNvSpPr/>
          <p:nvPr/>
        </p:nvSpPr>
        <p:spPr>
          <a:xfrm>
            <a:off x="571500" y="4176713"/>
            <a:ext cx="1809750" cy="4000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目录</a:t>
            </a:r>
            <a:endParaRPr lang="en-US" sz="2250" dirty="0"/>
          </a:p>
        </p:txBody>
      </p:sp>
      <p:sp>
        <p:nvSpPr>
          <p:cNvPr id="6" name="Text 3"/>
          <p:cNvSpPr/>
          <p:nvPr/>
        </p:nvSpPr>
        <p:spPr>
          <a:xfrm>
            <a:off x="3524250" y="673894"/>
            <a:ext cx="352425" cy="333375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040"/>
              </a:lnSpc>
              <a:buNone/>
            </a:pPr>
            <a:r>
              <a:rPr lang="en-US" sz="1875" b="1" dirty="0">
                <a:solidFill>
                  <a:srgbClr val="2745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01</a:t>
            </a:r>
            <a:endParaRPr lang="en-US" sz="1875" dirty="0"/>
          </a:p>
        </p:txBody>
      </p:sp>
      <p:sp>
        <p:nvSpPr>
          <p:cNvPr id="7" name="Text 4"/>
          <p:cNvSpPr/>
          <p:nvPr/>
        </p:nvSpPr>
        <p:spPr>
          <a:xfrm>
            <a:off x="3990975" y="745331"/>
            <a:ext cx="4581525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项目背景与目标</a:t>
            </a:r>
            <a:endParaRPr lang="en-US" sz="1200" dirty="0"/>
          </a:p>
        </p:txBody>
      </p:sp>
      <p:sp>
        <p:nvSpPr>
          <p:cNvPr id="8" name="Text 5"/>
          <p:cNvSpPr/>
          <p:nvPr/>
        </p:nvSpPr>
        <p:spPr>
          <a:xfrm>
            <a:off x="3990975" y="992981"/>
            <a:ext cx="4581525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9" name="Text 6"/>
          <p:cNvSpPr/>
          <p:nvPr/>
        </p:nvSpPr>
        <p:spPr>
          <a:xfrm>
            <a:off x="3524250" y="1302544"/>
            <a:ext cx="352425" cy="333375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040"/>
              </a:lnSpc>
              <a:buNone/>
            </a:pPr>
            <a:r>
              <a:rPr lang="en-US" sz="1875" b="1" dirty="0">
                <a:solidFill>
                  <a:srgbClr val="2745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02</a:t>
            </a:r>
            <a:endParaRPr lang="en-US" sz="1875" dirty="0"/>
          </a:p>
        </p:txBody>
      </p:sp>
      <p:sp>
        <p:nvSpPr>
          <p:cNvPr id="10" name="Text 7"/>
          <p:cNvSpPr/>
          <p:nvPr/>
        </p:nvSpPr>
        <p:spPr>
          <a:xfrm>
            <a:off x="3990975" y="1373981"/>
            <a:ext cx="4581525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系统架构与技术栈</a:t>
            </a:r>
            <a:endParaRPr lang="en-US" sz="1200" dirty="0"/>
          </a:p>
        </p:txBody>
      </p:sp>
      <p:sp>
        <p:nvSpPr>
          <p:cNvPr id="11" name="Text 8"/>
          <p:cNvSpPr/>
          <p:nvPr/>
        </p:nvSpPr>
        <p:spPr>
          <a:xfrm>
            <a:off x="3990975" y="1621631"/>
            <a:ext cx="4581525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12" name="Text 9"/>
          <p:cNvSpPr/>
          <p:nvPr/>
        </p:nvSpPr>
        <p:spPr>
          <a:xfrm>
            <a:off x="3524250" y="1931194"/>
            <a:ext cx="352425" cy="333375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040"/>
              </a:lnSpc>
              <a:buNone/>
            </a:pPr>
            <a:r>
              <a:rPr lang="en-US" sz="1875" b="1" dirty="0">
                <a:solidFill>
                  <a:srgbClr val="2745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03</a:t>
            </a:r>
            <a:endParaRPr lang="en-US" sz="1875" dirty="0"/>
          </a:p>
        </p:txBody>
      </p:sp>
      <p:sp>
        <p:nvSpPr>
          <p:cNvPr id="13" name="Text 10"/>
          <p:cNvSpPr/>
          <p:nvPr/>
        </p:nvSpPr>
        <p:spPr>
          <a:xfrm>
            <a:off x="3990975" y="2002631"/>
            <a:ext cx="4581525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核心功能与创新点</a:t>
            </a:r>
            <a:endParaRPr lang="en-US" sz="1200" dirty="0"/>
          </a:p>
        </p:txBody>
      </p:sp>
      <p:sp>
        <p:nvSpPr>
          <p:cNvPr id="14" name="Text 11"/>
          <p:cNvSpPr/>
          <p:nvPr/>
        </p:nvSpPr>
        <p:spPr>
          <a:xfrm>
            <a:off x="3990975" y="2250281"/>
            <a:ext cx="4581525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15" name="Text 12"/>
          <p:cNvSpPr/>
          <p:nvPr/>
        </p:nvSpPr>
        <p:spPr>
          <a:xfrm>
            <a:off x="3524250" y="2559844"/>
            <a:ext cx="352425" cy="333375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040"/>
              </a:lnSpc>
              <a:buNone/>
            </a:pPr>
            <a:r>
              <a:rPr lang="en-US" sz="1875" b="1" dirty="0">
                <a:solidFill>
                  <a:srgbClr val="2745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04</a:t>
            </a:r>
            <a:endParaRPr lang="en-US" sz="1875" dirty="0"/>
          </a:p>
        </p:txBody>
      </p:sp>
      <p:sp>
        <p:nvSpPr>
          <p:cNvPr id="16" name="Text 13"/>
          <p:cNvSpPr/>
          <p:nvPr/>
        </p:nvSpPr>
        <p:spPr>
          <a:xfrm>
            <a:off x="3990975" y="2631281"/>
            <a:ext cx="4581525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测试与验证</a:t>
            </a:r>
            <a:endParaRPr lang="en-US" sz="1200" dirty="0"/>
          </a:p>
        </p:txBody>
      </p:sp>
      <p:sp>
        <p:nvSpPr>
          <p:cNvPr id="17" name="Text 14"/>
          <p:cNvSpPr/>
          <p:nvPr/>
        </p:nvSpPr>
        <p:spPr>
          <a:xfrm>
            <a:off x="3990975" y="2878931"/>
            <a:ext cx="4581525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18" name="Text 15"/>
          <p:cNvSpPr/>
          <p:nvPr/>
        </p:nvSpPr>
        <p:spPr>
          <a:xfrm>
            <a:off x="3524250" y="3188494"/>
            <a:ext cx="352425" cy="333375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040"/>
              </a:lnSpc>
              <a:buNone/>
            </a:pPr>
            <a:r>
              <a:rPr lang="en-US" sz="1875" b="1" dirty="0">
                <a:solidFill>
                  <a:srgbClr val="2745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05</a:t>
            </a:r>
            <a:endParaRPr lang="en-US" sz="1875" dirty="0"/>
          </a:p>
        </p:txBody>
      </p:sp>
      <p:sp>
        <p:nvSpPr>
          <p:cNvPr id="19" name="Text 16"/>
          <p:cNvSpPr/>
          <p:nvPr/>
        </p:nvSpPr>
        <p:spPr>
          <a:xfrm>
            <a:off x="3990975" y="3259931"/>
            <a:ext cx="4581525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技术亮点与市场前景</a:t>
            </a:r>
            <a:endParaRPr lang="en-US" sz="1200" dirty="0"/>
          </a:p>
        </p:txBody>
      </p:sp>
      <p:sp>
        <p:nvSpPr>
          <p:cNvPr id="20" name="Text 17"/>
          <p:cNvSpPr/>
          <p:nvPr/>
        </p:nvSpPr>
        <p:spPr>
          <a:xfrm>
            <a:off x="3990975" y="3507581"/>
            <a:ext cx="4581525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21" name="Text 18"/>
          <p:cNvSpPr/>
          <p:nvPr/>
        </p:nvSpPr>
        <p:spPr>
          <a:xfrm>
            <a:off x="3524250" y="3817144"/>
            <a:ext cx="352425" cy="333375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040"/>
              </a:lnSpc>
              <a:buNone/>
            </a:pPr>
            <a:r>
              <a:rPr lang="en-US" sz="1875" b="1" dirty="0">
                <a:solidFill>
                  <a:srgbClr val="2745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06</a:t>
            </a:r>
            <a:endParaRPr lang="en-US" sz="1875" dirty="0"/>
          </a:p>
        </p:txBody>
      </p:sp>
      <p:sp>
        <p:nvSpPr>
          <p:cNvPr id="22" name="Text 19"/>
          <p:cNvSpPr/>
          <p:nvPr/>
        </p:nvSpPr>
        <p:spPr>
          <a:xfrm>
            <a:off x="3990975" y="3888581"/>
            <a:ext cx="4581525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结论与未来方向</a:t>
            </a:r>
            <a:endParaRPr lang="en-US" sz="1200" dirty="0"/>
          </a:p>
        </p:txBody>
      </p:sp>
      <p:sp>
        <p:nvSpPr>
          <p:cNvPr id="23" name="Text 20"/>
          <p:cNvSpPr/>
          <p:nvPr/>
        </p:nvSpPr>
        <p:spPr>
          <a:xfrm>
            <a:off x="3990975" y="4136231"/>
            <a:ext cx="4581525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05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3314700"/>
            <a:ext cx="4762500" cy="6667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375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技术亮点与市场前景</a:t>
            </a:r>
            <a:endParaRPr lang="en-US" sz="3750" dirty="0"/>
          </a:p>
        </p:txBody>
      </p:sp>
      <p:sp>
        <p:nvSpPr>
          <p:cNvPr id="4" name="Shape 1"/>
          <p:cNvSpPr/>
          <p:nvPr/>
        </p:nvSpPr>
        <p:spPr>
          <a:xfrm>
            <a:off x="571500" y="4157662"/>
            <a:ext cx="4762500" cy="14288"/>
          </a:xfrm>
          <a:prstGeom prst="rect">
            <a:avLst/>
          </a:prstGeom>
          <a:solidFill>
            <a:srgbClr val="000000">
              <a:alpha val="30000"/>
            </a:srgbClr>
          </a:solidFill>
        </p:spPr>
      </p:sp>
      <p:sp>
        <p:nvSpPr>
          <p:cNvPr id="5" name="Text 2"/>
          <p:cNvSpPr/>
          <p:nvPr/>
        </p:nvSpPr>
        <p:spPr>
          <a:xfrm>
            <a:off x="571500" y="4362450"/>
            <a:ext cx="47625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6" name="Text 3"/>
          <p:cNvSpPr/>
          <p:nvPr/>
        </p:nvSpPr>
        <p:spPr>
          <a:xfrm>
            <a:off x="5419725" y="3009900"/>
            <a:ext cx="3729038" cy="28575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22500"/>
              </a:lnSpc>
              <a:buNone/>
            </a:pPr>
            <a:r>
              <a:rPr lang="en-US" sz="22500" b="1" dirty="0">
                <a:solidFill>
                  <a:srgbClr val="2745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05</a:t>
            </a:r>
            <a:endParaRPr lang="en-US" sz="2250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rcRect t="3571" b="3571"/>
          <a:stretch>
            <a:fillRect/>
          </a:stretch>
        </p:blipFill>
        <p:spPr>
          <a:xfrm>
            <a:off x="0" y="0"/>
            <a:ext cx="9144000" cy="123825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71500" y="285750"/>
            <a:ext cx="8001000" cy="4000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技术创新对比</a:t>
            </a:r>
            <a:endParaRPr lang="en-US" sz="2250" dirty="0"/>
          </a:p>
        </p:txBody>
      </p:sp>
      <p:sp>
        <p:nvSpPr>
          <p:cNvPr id="5" name="Text 2"/>
          <p:cNvSpPr/>
          <p:nvPr/>
        </p:nvSpPr>
        <p:spPr>
          <a:xfrm>
            <a:off x="571500" y="742950"/>
            <a:ext cx="80010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00050" y="1447800"/>
            <a:ext cx="4171950" cy="140970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00075" y="1654969"/>
            <a:ext cx="2571750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r">
              <a:lnSpc>
                <a:spcPts val="169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对话式交互革新</a:t>
            </a:r>
            <a:endParaRPr lang="en-US" sz="1200" dirty="0"/>
          </a:p>
        </p:txBody>
      </p:sp>
      <p:sp>
        <p:nvSpPr>
          <p:cNvPr id="8" name="Text 4"/>
          <p:cNvSpPr/>
          <p:nvPr/>
        </p:nvSpPr>
        <p:spPr>
          <a:xfrm>
            <a:off x="600075" y="1945481"/>
            <a:ext cx="2571750" cy="6667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OceanGuide引入先进对话式交互，提升用户体验，区别于传统应用的静态界面，实现更自然的沟通方式。</a:t>
            </a:r>
            <a:endParaRPr lang="en-US" sz="10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4572000" y="1447800"/>
            <a:ext cx="4171950" cy="140970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5972175" y="1654969"/>
            <a:ext cx="2571750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>
              <a:lnSpc>
                <a:spcPts val="169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GIS技术集成</a:t>
            </a:r>
            <a:endParaRPr lang="en-US" sz="1200" dirty="0"/>
          </a:p>
        </p:txBody>
      </p:sp>
      <p:sp>
        <p:nvSpPr>
          <p:cNvPr id="11" name="Text 6"/>
          <p:cNvSpPr/>
          <p:nvPr/>
        </p:nvSpPr>
        <p:spPr>
          <a:xfrm>
            <a:off x="5972175" y="1945481"/>
            <a:ext cx="2571750" cy="6667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集成GIS技术，提供精准位置服务，超越竞品的地理信息处理能力，确保旅行规划的精确与实时性。</a:t>
            </a:r>
            <a:endParaRPr lang="en-US" sz="10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400050" y="2857500"/>
            <a:ext cx="4171950" cy="1409700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600075" y="3064669"/>
            <a:ext cx="2571750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r">
              <a:lnSpc>
                <a:spcPts val="169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大语言模型应用</a:t>
            </a:r>
            <a:endParaRPr lang="en-US" sz="1200" dirty="0"/>
          </a:p>
        </p:txBody>
      </p:sp>
      <p:sp>
        <p:nvSpPr>
          <p:cNvPr id="14" name="Text 8"/>
          <p:cNvSpPr/>
          <p:nvPr/>
        </p:nvSpPr>
        <p:spPr>
          <a:xfrm>
            <a:off x="600075" y="3355181"/>
            <a:ext cx="2571750" cy="6667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运用大语言模型，实现个性化路线推荐，超越传统算法，提供更贴合用户偏好的旅行体验。</a:t>
            </a:r>
            <a:endParaRPr lang="en-US" sz="105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4572000" y="2857500"/>
            <a:ext cx="4171950" cy="1409700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5972175" y="3064669"/>
            <a:ext cx="2571750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>
              <a:lnSpc>
                <a:spcPts val="169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OceanBase数据库优化</a:t>
            </a:r>
            <a:endParaRPr lang="en-US" sz="1200" dirty="0"/>
          </a:p>
        </p:txBody>
      </p:sp>
      <p:sp>
        <p:nvSpPr>
          <p:cNvPr id="17" name="Text 10"/>
          <p:cNvSpPr/>
          <p:nvPr/>
        </p:nvSpPr>
        <p:spPr>
          <a:xfrm>
            <a:off x="5972175" y="3355181"/>
            <a:ext cx="2571750" cy="6667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采用OceanBase数据库，提升数据处理速度与安全性，相比传统数据库，显著增强系统稳定性和数据管理效率。</a:t>
            </a:r>
            <a:endParaRPr lang="en-US" sz="105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2"/>
          <a:srcRect l="12500" r="12500"/>
          <a:stretch>
            <a:fillRect/>
          </a:stretch>
        </p:blipFill>
        <p:spPr>
          <a:xfrm>
            <a:off x="5286375" y="0"/>
            <a:ext cx="3857625" cy="51435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71500" y="285750"/>
            <a:ext cx="4038600" cy="4000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市场潜力展望</a:t>
            </a:r>
            <a:endParaRPr lang="en-US" sz="2250" dirty="0"/>
          </a:p>
        </p:txBody>
      </p:sp>
      <p:sp>
        <p:nvSpPr>
          <p:cNvPr id="6" name="Text 2"/>
          <p:cNvSpPr/>
          <p:nvPr/>
        </p:nvSpPr>
        <p:spPr>
          <a:xfrm>
            <a:off x="571500" y="742950"/>
            <a:ext cx="40386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sp>
        <p:nvSpPr>
          <p:cNvPr id="7" name="Text 3"/>
          <p:cNvSpPr/>
          <p:nvPr/>
        </p:nvSpPr>
        <p:spPr>
          <a:xfrm>
            <a:off x="571500" y="1333500"/>
            <a:ext cx="1881187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旅游需求增长</a:t>
            </a:r>
            <a:endParaRPr lang="en-US" sz="1200" dirty="0"/>
          </a:p>
        </p:txBody>
      </p:sp>
      <p:sp>
        <p:nvSpPr>
          <p:cNvPr id="8" name="Text 4"/>
          <p:cNvSpPr/>
          <p:nvPr/>
        </p:nvSpPr>
        <p:spPr>
          <a:xfrm>
            <a:off x="571500" y="1581150"/>
            <a:ext cx="1881187" cy="8382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随着全球旅游市场的持续扩张，个性化旅行规划需求激增，为OceanGuide提供了广阔的市场空间。</a:t>
            </a:r>
            <a:endParaRPr lang="en-US" sz="1050" dirty="0"/>
          </a:p>
        </p:txBody>
      </p:sp>
      <p:sp>
        <p:nvSpPr>
          <p:cNvPr id="9" name="Text 5"/>
          <p:cNvSpPr/>
          <p:nvPr/>
        </p:nvSpPr>
        <p:spPr>
          <a:xfrm>
            <a:off x="2833688" y="1333500"/>
            <a:ext cx="1881187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技术竞争优势</a:t>
            </a:r>
            <a:endParaRPr lang="en-US" sz="1200" dirty="0"/>
          </a:p>
        </p:txBody>
      </p:sp>
      <p:sp>
        <p:nvSpPr>
          <p:cNvPr id="10" name="Text 6"/>
          <p:cNvSpPr/>
          <p:nvPr/>
        </p:nvSpPr>
        <p:spPr>
          <a:xfrm>
            <a:off x="2833688" y="1581150"/>
            <a:ext cx="1881187" cy="6286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融合AI与GIS技术，OceanGuide能提供更精准、个性化的旅行体验，有望成为行业领导者。</a:t>
            </a:r>
            <a:endParaRPr lang="en-US" sz="1050" dirty="0"/>
          </a:p>
        </p:txBody>
      </p:sp>
      <p:sp>
        <p:nvSpPr>
          <p:cNvPr id="11" name="Text 7"/>
          <p:cNvSpPr/>
          <p:nvPr/>
        </p:nvSpPr>
        <p:spPr>
          <a:xfrm>
            <a:off x="571500" y="2609850"/>
            <a:ext cx="1881187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用户粘性提升</a:t>
            </a:r>
            <a:endParaRPr lang="en-US" sz="1200" dirty="0"/>
          </a:p>
        </p:txBody>
      </p:sp>
      <p:sp>
        <p:nvSpPr>
          <p:cNvPr id="12" name="Text 8"/>
          <p:cNvSpPr/>
          <p:nvPr/>
        </p:nvSpPr>
        <p:spPr>
          <a:xfrm>
            <a:off x="571500" y="2857500"/>
            <a:ext cx="1881187" cy="8382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通过持续优化用户体验，增加用户粘性，OceanGuide可吸引并保留大量忠实用户，形成稳定的客户基础。</a:t>
            </a:r>
            <a:endParaRPr lang="en-US" sz="1050" dirty="0"/>
          </a:p>
        </p:txBody>
      </p:sp>
      <p:sp>
        <p:nvSpPr>
          <p:cNvPr id="13" name="Text 9"/>
          <p:cNvSpPr/>
          <p:nvPr/>
        </p:nvSpPr>
        <p:spPr>
          <a:xfrm>
            <a:off x="2833688" y="2609850"/>
            <a:ext cx="1881187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商业模式拓展</a:t>
            </a:r>
            <a:endParaRPr lang="en-US" sz="1200" dirty="0"/>
          </a:p>
        </p:txBody>
      </p:sp>
      <p:sp>
        <p:nvSpPr>
          <p:cNvPr id="14" name="Text 10"/>
          <p:cNvSpPr/>
          <p:nvPr/>
        </p:nvSpPr>
        <p:spPr>
          <a:xfrm>
            <a:off x="2833688" y="2857500"/>
            <a:ext cx="1881187" cy="6286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未来可探索与酒店、航空公司合作，开发广告、会员服务等多元化收入来源，增强盈利能力。</a:t>
            </a:r>
            <a:endParaRPr lang="en-US" sz="105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3314700"/>
            <a:ext cx="4762500" cy="6667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375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结论与未来方向</a:t>
            </a:r>
            <a:endParaRPr lang="en-US" sz="3750" dirty="0"/>
          </a:p>
        </p:txBody>
      </p:sp>
      <p:sp>
        <p:nvSpPr>
          <p:cNvPr id="4" name="Shape 1"/>
          <p:cNvSpPr/>
          <p:nvPr/>
        </p:nvSpPr>
        <p:spPr>
          <a:xfrm>
            <a:off x="571500" y="4157662"/>
            <a:ext cx="4762500" cy="14288"/>
          </a:xfrm>
          <a:prstGeom prst="rect">
            <a:avLst/>
          </a:prstGeom>
          <a:solidFill>
            <a:srgbClr val="000000">
              <a:alpha val="30000"/>
            </a:srgbClr>
          </a:solidFill>
        </p:spPr>
      </p:sp>
      <p:sp>
        <p:nvSpPr>
          <p:cNvPr id="5" name="Text 2"/>
          <p:cNvSpPr/>
          <p:nvPr/>
        </p:nvSpPr>
        <p:spPr>
          <a:xfrm>
            <a:off x="571500" y="4362450"/>
            <a:ext cx="47625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6" name="Text 3"/>
          <p:cNvSpPr/>
          <p:nvPr/>
        </p:nvSpPr>
        <p:spPr>
          <a:xfrm>
            <a:off x="5419725" y="3009900"/>
            <a:ext cx="3729038" cy="28575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22500"/>
              </a:lnSpc>
              <a:buNone/>
            </a:pPr>
            <a:r>
              <a:rPr lang="en-US" sz="22500" b="1" dirty="0">
                <a:solidFill>
                  <a:srgbClr val="2745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06</a:t>
            </a:r>
            <a:endParaRPr lang="en-US" sz="2250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70104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rcRect l="13315" r="13315"/>
          <a:stretch>
            <a:fillRect/>
          </a:stretch>
        </p:blipFill>
        <p:spPr>
          <a:xfrm>
            <a:off x="0" y="0"/>
            <a:ext cx="9144000" cy="7010400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2"/>
          <a:srcRect l="22486" r="22486"/>
          <a:stretch>
            <a:fillRect/>
          </a:stretch>
        </p:blipFill>
        <p:spPr>
          <a:xfrm>
            <a:off x="5286375" y="0"/>
            <a:ext cx="3857625" cy="70104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71500" y="285750"/>
            <a:ext cx="4038600" cy="4000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项目总结</a:t>
            </a:r>
            <a:endParaRPr lang="en-US" sz="2250" dirty="0"/>
          </a:p>
        </p:txBody>
      </p:sp>
      <p:sp>
        <p:nvSpPr>
          <p:cNvPr id="6" name="Text 2"/>
          <p:cNvSpPr/>
          <p:nvPr/>
        </p:nvSpPr>
        <p:spPr>
          <a:xfrm>
            <a:off x="571500" y="742950"/>
            <a:ext cx="40386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400050" y="1162050"/>
            <a:ext cx="4105275" cy="140970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800225" y="1473994"/>
            <a:ext cx="2505075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>
              <a:lnSpc>
                <a:spcPts val="169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项目成就</a:t>
            </a:r>
            <a:endParaRPr lang="en-US" sz="1200" dirty="0"/>
          </a:p>
        </p:txBody>
      </p:sp>
      <p:sp>
        <p:nvSpPr>
          <p:cNvPr id="9" name="Text 4"/>
          <p:cNvSpPr/>
          <p:nvPr/>
        </p:nvSpPr>
        <p:spPr>
          <a:xfrm>
            <a:off x="1800225" y="1764506"/>
            <a:ext cx="2505075" cy="4572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OceanGuide成功整合AI与GIS技术，提供个性化旅行规划，显著提升用户体验。</a:t>
            </a:r>
            <a:endParaRPr lang="en-US" sz="10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400050" y="2571750"/>
            <a:ext cx="4105275" cy="140970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800225" y="2883694"/>
            <a:ext cx="2505075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>
              <a:lnSpc>
                <a:spcPts val="169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技术突破</a:t>
            </a:r>
            <a:endParaRPr lang="en-US" sz="1200" dirty="0"/>
          </a:p>
        </p:txBody>
      </p:sp>
      <p:sp>
        <p:nvSpPr>
          <p:cNvPr id="12" name="Text 6"/>
          <p:cNvSpPr/>
          <p:nvPr/>
        </p:nvSpPr>
        <p:spPr>
          <a:xfrm>
            <a:off x="1800225" y="3174206"/>
            <a:ext cx="2505075" cy="4572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采用OceanBase数据库优化性能，对话式交互与大语言模型实现智能路线推荐。</a:t>
            </a:r>
            <a:endParaRPr lang="en-US" sz="10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400050" y="3981450"/>
            <a:ext cx="4105275" cy="1409700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800225" y="4293394"/>
            <a:ext cx="2505075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>
              <a:lnSpc>
                <a:spcPts val="169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市场反馈</a:t>
            </a:r>
            <a:endParaRPr lang="en-US" sz="1200" dirty="0"/>
          </a:p>
        </p:txBody>
      </p:sp>
      <p:sp>
        <p:nvSpPr>
          <p:cNvPr id="15" name="Text 8"/>
          <p:cNvSpPr/>
          <p:nvPr/>
        </p:nvSpPr>
        <p:spPr>
          <a:xfrm>
            <a:off x="1800225" y="4583906"/>
            <a:ext cx="2505075" cy="4572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初步测试获好评，用户期待更丰富目的地与定制化服务。</a:t>
            </a:r>
            <a:endParaRPr lang="en-US" sz="1050" dirty="0"/>
          </a:p>
        </p:txBody>
      </p:sp>
      <p:pic>
        <p:nvPicPr>
          <p:cNvPr id="16" name="Image 5" descr="preencoded.png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400050" y="5391150"/>
            <a:ext cx="4105275" cy="1409700"/>
          </a:xfrm>
          <a:prstGeom prst="rect">
            <a:avLst/>
          </a:prstGeom>
        </p:spPr>
      </p:pic>
      <p:sp>
        <p:nvSpPr>
          <p:cNvPr id="17" name="Text 9"/>
          <p:cNvSpPr/>
          <p:nvPr/>
        </p:nvSpPr>
        <p:spPr>
          <a:xfrm>
            <a:off x="1800225" y="5703094"/>
            <a:ext cx="2505075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>
              <a:lnSpc>
                <a:spcPts val="169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持续优化</a:t>
            </a:r>
            <a:endParaRPr lang="en-US" sz="1200" dirty="0"/>
          </a:p>
        </p:txBody>
      </p:sp>
      <p:sp>
        <p:nvSpPr>
          <p:cNvPr id="18" name="Text 10"/>
          <p:cNvSpPr/>
          <p:nvPr/>
        </p:nvSpPr>
        <p:spPr>
          <a:xfrm>
            <a:off x="1800225" y="5993606"/>
            <a:ext cx="2505075" cy="4572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计划迭代升级，增强算法精度，扩展全球覆盖，深化用户互动体验。</a:t>
            </a:r>
            <a:endParaRPr lang="en-US" sz="1050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71500" y="285750"/>
            <a:ext cx="8001000" cy="4000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后续发展计划</a:t>
            </a:r>
            <a:endParaRPr lang="en-US" sz="2250" dirty="0"/>
          </a:p>
        </p:txBody>
      </p:sp>
      <p:sp>
        <p:nvSpPr>
          <p:cNvPr id="5" name="Text 2"/>
          <p:cNvSpPr/>
          <p:nvPr/>
        </p:nvSpPr>
        <p:spPr>
          <a:xfrm>
            <a:off x="571500" y="742950"/>
            <a:ext cx="80010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00050" y="2019300"/>
            <a:ext cx="2781151" cy="226695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52475" y="2974181"/>
            <a:ext cx="2076301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9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持续优化算法</a:t>
            </a:r>
            <a:endParaRPr lang="en-US" sz="1200" dirty="0"/>
          </a:p>
        </p:txBody>
      </p:sp>
      <p:sp>
        <p:nvSpPr>
          <p:cNvPr id="8" name="Text 4"/>
          <p:cNvSpPr/>
          <p:nvPr/>
        </p:nvSpPr>
        <p:spPr>
          <a:xfrm>
            <a:off x="752475" y="3264694"/>
            <a:ext cx="2076301" cy="4572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不断迭代大语言模型，提升旅行路线规划的个性化与准确性。</a:t>
            </a:r>
            <a:endParaRPr lang="en-US" sz="10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181201" y="2019300"/>
            <a:ext cx="2781151" cy="226695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3533626" y="2869406"/>
            <a:ext cx="2076301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9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扩展服务范围</a:t>
            </a:r>
            <a:endParaRPr lang="en-US" sz="1200" dirty="0"/>
          </a:p>
        </p:txBody>
      </p:sp>
      <p:sp>
        <p:nvSpPr>
          <p:cNvPr id="11" name="Text 6"/>
          <p:cNvSpPr/>
          <p:nvPr/>
        </p:nvSpPr>
        <p:spPr>
          <a:xfrm>
            <a:off x="3533626" y="3159919"/>
            <a:ext cx="2076301" cy="6667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计划引入更多目的地，满足全球用户的旅行需求，打造一站式服务平台。</a:t>
            </a:r>
            <a:endParaRPr lang="en-US" sz="10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962352" y="2019300"/>
            <a:ext cx="2781151" cy="2266950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6314777" y="2974181"/>
            <a:ext cx="2076301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9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增强用户体验</a:t>
            </a:r>
            <a:endParaRPr lang="en-US" sz="1200" dirty="0"/>
          </a:p>
        </p:txBody>
      </p:sp>
      <p:sp>
        <p:nvSpPr>
          <p:cNvPr id="14" name="Text 8"/>
          <p:cNvSpPr/>
          <p:nvPr/>
        </p:nvSpPr>
        <p:spPr>
          <a:xfrm>
            <a:off x="6314777" y="3264694"/>
            <a:ext cx="2076301" cy="4572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定期收集用户反馈，优化界面设计与交互流程，确保操作简便流畅。</a:t>
            </a:r>
            <a:endParaRPr lang="en-US" sz="1050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1085850"/>
            <a:ext cx="5486400" cy="2971800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4" name="Text 1"/>
          <p:cNvSpPr/>
          <p:nvPr/>
        </p:nvSpPr>
        <p:spPr>
          <a:xfrm>
            <a:off x="571500" y="2014538"/>
            <a:ext cx="8001000" cy="6667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375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THANKS</a:t>
            </a:r>
            <a:endParaRPr lang="en-US" sz="3750" dirty="0"/>
          </a:p>
        </p:txBody>
      </p:sp>
      <p:sp>
        <p:nvSpPr>
          <p:cNvPr id="5" name="Shape 2"/>
          <p:cNvSpPr/>
          <p:nvPr/>
        </p:nvSpPr>
        <p:spPr>
          <a:xfrm>
            <a:off x="571500" y="3014663"/>
            <a:ext cx="604838" cy="114300"/>
          </a:xfrm>
          <a:prstGeom prst="rect">
            <a:avLst/>
          </a:prstGeom>
          <a:solidFill>
            <a:srgbClr val="000000"/>
          </a:solid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3314700"/>
            <a:ext cx="4762500" cy="6667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375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项目背景与目标</a:t>
            </a:r>
            <a:endParaRPr lang="en-US" sz="3750" dirty="0"/>
          </a:p>
        </p:txBody>
      </p:sp>
      <p:sp>
        <p:nvSpPr>
          <p:cNvPr id="4" name="Shape 1"/>
          <p:cNvSpPr/>
          <p:nvPr/>
        </p:nvSpPr>
        <p:spPr>
          <a:xfrm>
            <a:off x="571500" y="4157662"/>
            <a:ext cx="4762500" cy="14288"/>
          </a:xfrm>
          <a:prstGeom prst="rect">
            <a:avLst/>
          </a:prstGeom>
          <a:solidFill>
            <a:srgbClr val="000000">
              <a:alpha val="30000"/>
            </a:srgbClr>
          </a:solidFill>
        </p:spPr>
      </p:sp>
      <p:sp>
        <p:nvSpPr>
          <p:cNvPr id="5" name="Text 2"/>
          <p:cNvSpPr/>
          <p:nvPr/>
        </p:nvSpPr>
        <p:spPr>
          <a:xfrm>
            <a:off x="571500" y="4362450"/>
            <a:ext cx="47625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6" name="Text 3"/>
          <p:cNvSpPr/>
          <p:nvPr/>
        </p:nvSpPr>
        <p:spPr>
          <a:xfrm>
            <a:off x="5419725" y="3009900"/>
            <a:ext cx="3729038" cy="28575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22500"/>
              </a:lnSpc>
              <a:buNone/>
            </a:pPr>
            <a:r>
              <a:rPr lang="en-US" sz="22500" b="1" dirty="0">
                <a:solidFill>
                  <a:srgbClr val="2745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01</a:t>
            </a:r>
            <a:endParaRPr lang="en-US" sz="225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71500" y="285750"/>
            <a:ext cx="8001000" cy="4000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旅游行业现状分析及挑战</a:t>
            </a:r>
            <a:endParaRPr lang="en-US" sz="2250" dirty="0"/>
          </a:p>
        </p:txBody>
      </p:sp>
      <p:sp>
        <p:nvSpPr>
          <p:cNvPr id="5" name="Text 2"/>
          <p:cNvSpPr/>
          <p:nvPr/>
        </p:nvSpPr>
        <p:spPr>
          <a:xfrm>
            <a:off x="571500" y="742950"/>
            <a:ext cx="80010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pic>
        <p:nvPicPr>
          <p:cNvPr id="6" name="Image 1" descr="preencoded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rcRect/>
          <a:stretch>
            <a:fillRect/>
          </a:stretch>
        </p:blipFill>
        <p:spPr>
          <a:xfrm>
            <a:off x="1190625" y="2000250"/>
            <a:ext cx="476250" cy="476250"/>
          </a:xfrm>
          <a:prstGeom prst="rect">
            <a:avLst/>
          </a:prstGeom>
        </p:spPr>
      </p:pic>
      <p:sp>
        <p:nvSpPr>
          <p:cNvPr id="7" name="Text 3"/>
          <p:cNvSpPr/>
          <p:nvPr>
            <p:custDataLst>
              <p:tags r:id="rId4"/>
            </p:custDataLst>
          </p:nvPr>
        </p:nvSpPr>
        <p:spPr>
          <a:xfrm>
            <a:off x="571500" y="2590800"/>
            <a:ext cx="17145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行业趋势洞察</a:t>
            </a:r>
            <a:endParaRPr lang="en-US" sz="1200" dirty="0"/>
          </a:p>
        </p:txBody>
      </p:sp>
      <p:sp>
        <p:nvSpPr>
          <p:cNvPr id="8" name="Text 4"/>
          <p:cNvSpPr/>
          <p:nvPr>
            <p:custDataLst>
              <p:tags r:id="rId5"/>
            </p:custDataLst>
          </p:nvPr>
        </p:nvSpPr>
        <p:spPr>
          <a:xfrm>
            <a:off x="571500" y="2838450"/>
            <a:ext cx="1714500" cy="6286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全球旅游业持续增长，个性化需求上升，数字化转型加速。</a:t>
            </a:r>
            <a:endParaRPr lang="en-US" sz="1050" dirty="0"/>
          </a:p>
        </p:txBody>
      </p:sp>
      <p:pic>
        <p:nvPicPr>
          <p:cNvPr id="9" name="Image 2" descr="preencoded.pn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rcRect/>
          <a:stretch>
            <a:fillRect/>
          </a:stretch>
        </p:blipFill>
        <p:spPr>
          <a:xfrm>
            <a:off x="3286125" y="2000250"/>
            <a:ext cx="476250" cy="476250"/>
          </a:xfrm>
          <a:prstGeom prst="rect">
            <a:avLst/>
          </a:prstGeom>
        </p:spPr>
      </p:pic>
      <p:sp>
        <p:nvSpPr>
          <p:cNvPr id="10" name="Text 5"/>
          <p:cNvSpPr/>
          <p:nvPr>
            <p:custDataLst>
              <p:tags r:id="rId8"/>
            </p:custDataLst>
          </p:nvPr>
        </p:nvSpPr>
        <p:spPr>
          <a:xfrm>
            <a:off x="2667000" y="2590800"/>
            <a:ext cx="17145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现存问题剖析</a:t>
            </a:r>
            <a:endParaRPr lang="en-US" sz="1200" dirty="0"/>
          </a:p>
        </p:txBody>
      </p:sp>
      <p:sp>
        <p:nvSpPr>
          <p:cNvPr id="11" name="Text 6"/>
          <p:cNvSpPr/>
          <p:nvPr>
            <p:custDataLst>
              <p:tags r:id="rId9"/>
            </p:custDataLst>
          </p:nvPr>
        </p:nvSpPr>
        <p:spPr>
          <a:xfrm>
            <a:off x="2667000" y="2838450"/>
            <a:ext cx="1714500" cy="6286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传统旅行规划应用缺乏灵活性，用户体验不佳，难以满足多样化需求。</a:t>
            </a:r>
            <a:endParaRPr lang="en-US" sz="1050" dirty="0"/>
          </a:p>
        </p:txBody>
      </p:sp>
      <p:pic>
        <p:nvPicPr>
          <p:cNvPr id="12" name="Image 3" descr="preencoded.png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/>
          <a:srcRect/>
          <a:stretch>
            <a:fillRect/>
          </a:stretch>
        </p:blipFill>
        <p:spPr>
          <a:xfrm>
            <a:off x="5381625" y="2000250"/>
            <a:ext cx="476250" cy="476250"/>
          </a:xfrm>
          <a:prstGeom prst="rect">
            <a:avLst/>
          </a:prstGeom>
        </p:spPr>
      </p:pic>
      <p:sp>
        <p:nvSpPr>
          <p:cNvPr id="13" name="Text 7"/>
          <p:cNvSpPr/>
          <p:nvPr>
            <p:custDataLst>
              <p:tags r:id="rId12"/>
            </p:custDataLst>
          </p:nvPr>
        </p:nvSpPr>
        <p:spPr>
          <a:xfrm>
            <a:off x="4762500" y="2590800"/>
            <a:ext cx="17145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技术革新机遇</a:t>
            </a:r>
            <a:endParaRPr lang="en-US" sz="1200" dirty="0"/>
          </a:p>
        </p:txBody>
      </p:sp>
      <p:sp>
        <p:nvSpPr>
          <p:cNvPr id="14" name="Text 8"/>
          <p:cNvSpPr/>
          <p:nvPr>
            <p:custDataLst>
              <p:tags r:id="rId13"/>
            </p:custDataLst>
          </p:nvPr>
        </p:nvSpPr>
        <p:spPr>
          <a:xfrm>
            <a:off x="4762500" y="2838450"/>
            <a:ext cx="1714500" cy="6286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AI与GIS技术融合，为旅行规划带来革命性突破，提升服务智能化水平。</a:t>
            </a:r>
            <a:endParaRPr lang="en-US" sz="1050" dirty="0"/>
          </a:p>
        </p:txBody>
      </p:sp>
      <p:pic>
        <p:nvPicPr>
          <p:cNvPr id="15" name="Image 4" descr="preencoded.png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15"/>
          <a:srcRect/>
          <a:stretch>
            <a:fillRect/>
          </a:stretch>
        </p:blipFill>
        <p:spPr>
          <a:xfrm>
            <a:off x="7477125" y="2000250"/>
            <a:ext cx="476250" cy="476250"/>
          </a:xfrm>
          <a:prstGeom prst="rect">
            <a:avLst/>
          </a:prstGeom>
        </p:spPr>
      </p:pic>
      <p:sp>
        <p:nvSpPr>
          <p:cNvPr id="16" name="Text 9"/>
          <p:cNvSpPr/>
          <p:nvPr>
            <p:custDataLst>
              <p:tags r:id="rId16"/>
            </p:custDataLst>
          </p:nvPr>
        </p:nvSpPr>
        <p:spPr>
          <a:xfrm>
            <a:off x="6858000" y="2590800"/>
            <a:ext cx="17145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市场挑战应对</a:t>
            </a:r>
            <a:endParaRPr lang="en-US" sz="1200" dirty="0"/>
          </a:p>
        </p:txBody>
      </p:sp>
      <p:sp>
        <p:nvSpPr>
          <p:cNvPr id="17" name="Text 10"/>
          <p:cNvSpPr/>
          <p:nvPr>
            <p:custDataLst>
              <p:tags r:id="rId17"/>
            </p:custDataLst>
          </p:nvPr>
        </p:nvSpPr>
        <p:spPr>
          <a:xfrm>
            <a:off x="6858000" y="2838450"/>
            <a:ext cx="1714500" cy="6286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面对竞争，需不断创新，优化用户体验，确保信息安全，增强市场竞争力。</a:t>
            </a:r>
            <a:endParaRPr lang="en-US" sz="10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6048375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rcRect l="7480" r="7480"/>
          <a:stretch>
            <a:fillRect/>
          </a:stretch>
        </p:blipFill>
        <p:spPr>
          <a:xfrm>
            <a:off x="0" y="0"/>
            <a:ext cx="9144000" cy="6048375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2"/>
          <a:srcRect l="18110" r="18110"/>
          <a:stretch>
            <a:fillRect/>
          </a:stretch>
        </p:blipFill>
        <p:spPr>
          <a:xfrm>
            <a:off x="0" y="0"/>
            <a:ext cx="3857625" cy="604837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429125" y="285750"/>
            <a:ext cx="4038600" cy="4000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解决方案概述</a:t>
            </a:r>
            <a:endParaRPr lang="en-US" sz="2250" dirty="0"/>
          </a:p>
        </p:txBody>
      </p:sp>
      <p:sp>
        <p:nvSpPr>
          <p:cNvPr id="6" name="Text 2"/>
          <p:cNvSpPr/>
          <p:nvPr/>
        </p:nvSpPr>
        <p:spPr>
          <a:xfrm>
            <a:off x="4429125" y="742950"/>
            <a:ext cx="40386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4257675" y="1162050"/>
            <a:ext cx="2052637" cy="233838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610100" y="1943100"/>
            <a:ext cx="1347788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9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痛点洞察</a:t>
            </a:r>
            <a:endParaRPr lang="en-US" sz="1200" dirty="0"/>
          </a:p>
        </p:txBody>
      </p:sp>
      <p:sp>
        <p:nvSpPr>
          <p:cNvPr id="9" name="Text 4"/>
          <p:cNvSpPr/>
          <p:nvPr/>
        </p:nvSpPr>
        <p:spPr>
          <a:xfrm>
            <a:off x="4610100" y="2233613"/>
            <a:ext cx="1347788" cy="8763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传统旅行规划应用推荐路线单一，操作复杂，难以满足个性化需求。</a:t>
            </a:r>
            <a:endParaRPr lang="en-US" sz="10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6310312" y="1162050"/>
            <a:ext cx="2052637" cy="233838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662738" y="1943100"/>
            <a:ext cx="1347788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9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技术融合</a:t>
            </a:r>
            <a:endParaRPr lang="en-US" sz="1200" dirty="0"/>
          </a:p>
        </p:txBody>
      </p:sp>
      <p:sp>
        <p:nvSpPr>
          <p:cNvPr id="12" name="Text 6"/>
          <p:cNvSpPr/>
          <p:nvPr/>
        </p:nvSpPr>
        <p:spPr>
          <a:xfrm>
            <a:off x="6662738" y="2233613"/>
            <a:ext cx="1347788" cy="8763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OceanGuide整合对话式交互、GIS技术与大语言模型，革新用户体验。</a:t>
            </a:r>
            <a:endParaRPr lang="en-US" sz="10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4257675" y="3500438"/>
            <a:ext cx="2052637" cy="2338388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4610100" y="4281488"/>
            <a:ext cx="1347788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9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目标定位</a:t>
            </a:r>
            <a:endParaRPr lang="en-US" sz="1200" dirty="0"/>
          </a:p>
        </p:txBody>
      </p:sp>
      <p:sp>
        <p:nvSpPr>
          <p:cNvPr id="15" name="Text 8"/>
          <p:cNvSpPr/>
          <p:nvPr/>
        </p:nvSpPr>
        <p:spPr>
          <a:xfrm>
            <a:off x="4610100" y="4572000"/>
            <a:ext cx="1347788" cy="8763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打造直观、个性化、多样化的旅行路线规划服务，提升旅行乐趣。</a:t>
            </a:r>
            <a:endParaRPr lang="en-US" sz="1050" dirty="0"/>
          </a:p>
        </p:txBody>
      </p:sp>
      <p:pic>
        <p:nvPicPr>
          <p:cNvPr id="16" name="Image 5" descr="preencoded.png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6310312" y="3500438"/>
            <a:ext cx="2052637" cy="2338388"/>
          </a:xfrm>
          <a:prstGeom prst="rect">
            <a:avLst/>
          </a:prstGeom>
        </p:spPr>
      </p:pic>
      <p:sp>
        <p:nvSpPr>
          <p:cNvPr id="17" name="Text 9"/>
          <p:cNvSpPr/>
          <p:nvPr/>
        </p:nvSpPr>
        <p:spPr>
          <a:xfrm>
            <a:off x="6662738" y="4281488"/>
            <a:ext cx="1347788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9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价值创造</a:t>
            </a:r>
            <a:endParaRPr lang="en-US" sz="1200" dirty="0"/>
          </a:p>
        </p:txBody>
      </p:sp>
      <p:sp>
        <p:nvSpPr>
          <p:cNvPr id="18" name="Text 10"/>
          <p:cNvSpPr/>
          <p:nvPr/>
        </p:nvSpPr>
        <p:spPr>
          <a:xfrm>
            <a:off x="6662738" y="4572000"/>
            <a:ext cx="1347788" cy="8763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通过智能化服务，OceanGuide旨在优化旅行决策流程，释放旅行潜力。</a:t>
            </a:r>
            <a:endParaRPr lang="en-US" sz="10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3314700"/>
            <a:ext cx="4762500" cy="6667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375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系统架构与技术栈</a:t>
            </a:r>
            <a:endParaRPr lang="en-US" sz="3750" dirty="0"/>
          </a:p>
        </p:txBody>
      </p:sp>
      <p:sp>
        <p:nvSpPr>
          <p:cNvPr id="4" name="Shape 1"/>
          <p:cNvSpPr/>
          <p:nvPr/>
        </p:nvSpPr>
        <p:spPr>
          <a:xfrm>
            <a:off x="571500" y="4157662"/>
            <a:ext cx="4762500" cy="14288"/>
          </a:xfrm>
          <a:prstGeom prst="rect">
            <a:avLst/>
          </a:prstGeom>
          <a:solidFill>
            <a:srgbClr val="000000">
              <a:alpha val="30000"/>
            </a:srgbClr>
          </a:solidFill>
        </p:spPr>
      </p:sp>
      <p:sp>
        <p:nvSpPr>
          <p:cNvPr id="5" name="Text 2"/>
          <p:cNvSpPr/>
          <p:nvPr/>
        </p:nvSpPr>
        <p:spPr>
          <a:xfrm>
            <a:off x="571500" y="4362450"/>
            <a:ext cx="47625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6" name="Text 3"/>
          <p:cNvSpPr/>
          <p:nvPr/>
        </p:nvSpPr>
        <p:spPr>
          <a:xfrm>
            <a:off x="5419725" y="3009900"/>
            <a:ext cx="3729038" cy="28575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22500"/>
              </a:lnSpc>
              <a:buNone/>
            </a:pPr>
            <a:r>
              <a:rPr lang="en-US" sz="22500" b="1" dirty="0">
                <a:solidFill>
                  <a:srgbClr val="2745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02</a:t>
            </a:r>
            <a:endParaRPr lang="en-US" sz="225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6007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rcRect l="4082" r="4082"/>
          <a:stretch>
            <a:fillRect/>
          </a:stretch>
        </p:blipFill>
        <p:spPr>
          <a:xfrm>
            <a:off x="0" y="0"/>
            <a:ext cx="9144000" cy="5600700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2"/>
          <a:srcRect l="15561" r="15561"/>
          <a:stretch>
            <a:fillRect/>
          </a:stretch>
        </p:blipFill>
        <p:spPr>
          <a:xfrm>
            <a:off x="0" y="0"/>
            <a:ext cx="3857625" cy="56007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429125" y="285750"/>
            <a:ext cx="4038600" cy="4000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前端框架选择与优势</a:t>
            </a:r>
            <a:endParaRPr lang="en-US" sz="2250" dirty="0"/>
          </a:p>
        </p:txBody>
      </p:sp>
      <p:sp>
        <p:nvSpPr>
          <p:cNvPr id="6" name="Text 2"/>
          <p:cNvSpPr/>
          <p:nvPr/>
        </p:nvSpPr>
        <p:spPr>
          <a:xfrm>
            <a:off x="4429125" y="742950"/>
            <a:ext cx="40386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4257675" y="1162050"/>
            <a:ext cx="4105275" cy="140970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657850" y="1369219"/>
            <a:ext cx="2505075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>
              <a:lnSpc>
                <a:spcPts val="169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Vue.js + Vite</a:t>
            </a:r>
            <a:endParaRPr lang="en-US" sz="1200" dirty="0"/>
          </a:p>
        </p:txBody>
      </p:sp>
      <p:sp>
        <p:nvSpPr>
          <p:cNvPr id="9" name="Text 4"/>
          <p:cNvSpPr/>
          <p:nvPr/>
        </p:nvSpPr>
        <p:spPr>
          <a:xfrm>
            <a:off x="5657850" y="1659731"/>
            <a:ext cx="2505075" cy="6667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选用Vue.js搭配Vite，构建高性能Web应用，实现快速开发与部署，提升用户体验。</a:t>
            </a:r>
            <a:endParaRPr lang="en-US" sz="10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4257675" y="2571750"/>
            <a:ext cx="4105275" cy="140970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5657850" y="2778919"/>
            <a:ext cx="2505075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>
              <a:lnSpc>
                <a:spcPts val="169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开发效率</a:t>
            </a:r>
            <a:endParaRPr lang="en-US" sz="1200" dirty="0"/>
          </a:p>
        </p:txBody>
      </p:sp>
      <p:sp>
        <p:nvSpPr>
          <p:cNvPr id="12" name="Text 6"/>
          <p:cNvSpPr/>
          <p:nvPr/>
        </p:nvSpPr>
        <p:spPr>
          <a:xfrm>
            <a:off x="5657850" y="3069431"/>
            <a:ext cx="2505075" cy="6667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Vite热更新特性加速开发流程，Vue.js组件化设计提高代码复用率，缩短产品迭代周期。</a:t>
            </a:r>
            <a:endParaRPr lang="en-US" sz="10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4257675" y="3981450"/>
            <a:ext cx="4105275" cy="1409700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5657850" y="4188619"/>
            <a:ext cx="2505075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>
              <a:lnSpc>
                <a:spcPts val="169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性能优化</a:t>
            </a:r>
            <a:endParaRPr lang="en-US" sz="1200" dirty="0"/>
          </a:p>
        </p:txBody>
      </p:sp>
      <p:sp>
        <p:nvSpPr>
          <p:cNvPr id="15" name="Text 8"/>
          <p:cNvSpPr/>
          <p:nvPr/>
        </p:nvSpPr>
        <p:spPr>
          <a:xfrm>
            <a:off x="5657850" y="4479131"/>
            <a:ext cx="2505075" cy="6667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Vite预编译与懒加载策略，结合Vue.js的虚拟DOM，显著提升应用加载速度与运行效率。</a:t>
            </a:r>
            <a:endParaRPr lang="en-US" sz="10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rcRect t="3571" b="3571"/>
          <a:stretch>
            <a:fillRect/>
          </a:stretch>
        </p:blipFill>
        <p:spPr>
          <a:xfrm>
            <a:off x="0" y="0"/>
            <a:ext cx="9144000" cy="123825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71500" y="285750"/>
            <a:ext cx="8001000" cy="4000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后端框架协同工作</a:t>
            </a:r>
            <a:endParaRPr lang="en-US" sz="2250" dirty="0"/>
          </a:p>
        </p:txBody>
      </p:sp>
      <p:sp>
        <p:nvSpPr>
          <p:cNvPr id="5" name="Text 2"/>
          <p:cNvSpPr/>
          <p:nvPr/>
        </p:nvSpPr>
        <p:spPr>
          <a:xfrm>
            <a:off x="571500" y="742950"/>
            <a:ext cx="80010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sp>
        <p:nvSpPr>
          <p:cNvPr id="6" name="Text 3"/>
          <p:cNvSpPr/>
          <p:nvPr/>
        </p:nvSpPr>
        <p:spPr>
          <a:xfrm>
            <a:off x="571500" y="2000250"/>
            <a:ext cx="2413000" cy="214312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2745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01</a:t>
            </a:r>
            <a:endParaRPr lang="en-US" sz="1200" dirty="0"/>
          </a:p>
        </p:txBody>
      </p:sp>
      <p:sp>
        <p:nvSpPr>
          <p:cNvPr id="7" name="Text 4"/>
          <p:cNvSpPr/>
          <p:nvPr/>
        </p:nvSpPr>
        <p:spPr>
          <a:xfrm>
            <a:off x="571500" y="2328863"/>
            <a:ext cx="24130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SpringBoot &amp; FastAPI</a:t>
            </a:r>
            <a:endParaRPr lang="en-US" sz="1200" dirty="0"/>
          </a:p>
        </p:txBody>
      </p:sp>
      <p:sp>
        <p:nvSpPr>
          <p:cNvPr id="8" name="Text 5"/>
          <p:cNvSpPr/>
          <p:nvPr/>
        </p:nvSpPr>
        <p:spPr>
          <a:xfrm>
            <a:off x="571500" y="2576513"/>
            <a:ext cx="2413000" cy="8382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SpringBoot负责Java生态的核心业务逻辑，FastAPI则以其轻量级特性处理Python相关的AI任务，两者相辅相成，提升整体效率。</a:t>
            </a:r>
            <a:endParaRPr lang="en-US" sz="1050" dirty="0"/>
          </a:p>
        </p:txBody>
      </p:sp>
      <p:sp>
        <p:nvSpPr>
          <p:cNvPr id="9" name="Text 6"/>
          <p:cNvSpPr/>
          <p:nvPr/>
        </p:nvSpPr>
        <p:spPr>
          <a:xfrm>
            <a:off x="3365500" y="2000250"/>
            <a:ext cx="2413000" cy="214312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2745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02</a:t>
            </a:r>
            <a:endParaRPr lang="en-US" sz="1200" dirty="0"/>
          </a:p>
        </p:txBody>
      </p:sp>
      <p:sp>
        <p:nvSpPr>
          <p:cNvPr id="10" name="Text 7"/>
          <p:cNvSpPr/>
          <p:nvPr/>
        </p:nvSpPr>
        <p:spPr>
          <a:xfrm>
            <a:off x="3365500" y="2328863"/>
            <a:ext cx="24130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RESTful API接口</a:t>
            </a:r>
            <a:endParaRPr lang="en-US" sz="1200" dirty="0"/>
          </a:p>
        </p:txBody>
      </p:sp>
      <p:sp>
        <p:nvSpPr>
          <p:cNvPr id="11" name="Text 8"/>
          <p:cNvSpPr/>
          <p:nvPr/>
        </p:nvSpPr>
        <p:spPr>
          <a:xfrm>
            <a:off x="3365500" y="2576513"/>
            <a:ext cx="2413000" cy="6286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利用SpringBoot与FastAPI构建RESTful API，确保前后端分离，提高系统的可维护性和扩展性。</a:t>
            </a:r>
            <a:endParaRPr lang="en-US" sz="1050" dirty="0"/>
          </a:p>
        </p:txBody>
      </p:sp>
      <p:sp>
        <p:nvSpPr>
          <p:cNvPr id="12" name="Text 9"/>
          <p:cNvSpPr/>
          <p:nvPr/>
        </p:nvSpPr>
        <p:spPr>
          <a:xfrm>
            <a:off x="6159500" y="2000250"/>
            <a:ext cx="2413000" cy="214312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2745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03</a:t>
            </a:r>
            <a:endParaRPr lang="en-US" sz="1200" dirty="0"/>
          </a:p>
        </p:txBody>
      </p:sp>
      <p:sp>
        <p:nvSpPr>
          <p:cNvPr id="13" name="Text 10"/>
          <p:cNvSpPr/>
          <p:nvPr/>
        </p:nvSpPr>
        <p:spPr>
          <a:xfrm>
            <a:off x="6159500" y="2328863"/>
            <a:ext cx="24130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高效数据交换</a:t>
            </a:r>
            <a:endParaRPr lang="en-US" sz="1200" dirty="0"/>
          </a:p>
        </p:txBody>
      </p:sp>
      <p:sp>
        <p:nvSpPr>
          <p:cNvPr id="14" name="Text 11"/>
          <p:cNvSpPr/>
          <p:nvPr/>
        </p:nvSpPr>
        <p:spPr>
          <a:xfrm>
            <a:off x="6159500" y="2576513"/>
            <a:ext cx="2413000" cy="6286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后端框架间的无缝协作，保证了数据的快速处理与响应，满足高并发场景下的稳定运行需求。</a:t>
            </a:r>
            <a:endParaRPr lang="en-US" sz="10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6681787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rcRect l="11511" r="11511"/>
          <a:stretch>
            <a:fillRect/>
          </a:stretch>
        </p:blipFill>
        <p:spPr>
          <a:xfrm>
            <a:off x="0" y="0"/>
            <a:ext cx="9144000" cy="6681788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2"/>
          <a:srcRect l="21133" r="21133"/>
          <a:stretch>
            <a:fillRect/>
          </a:stretch>
        </p:blipFill>
        <p:spPr>
          <a:xfrm>
            <a:off x="5286375" y="0"/>
            <a:ext cx="3857625" cy="668178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71500" y="285750"/>
            <a:ext cx="4038600" cy="4000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数据库选型与性能影响</a:t>
            </a:r>
            <a:endParaRPr lang="en-US" sz="2250" dirty="0"/>
          </a:p>
        </p:txBody>
      </p:sp>
      <p:sp>
        <p:nvSpPr>
          <p:cNvPr id="6" name="Text 2"/>
          <p:cNvSpPr/>
          <p:nvPr/>
        </p:nvSpPr>
        <p:spPr>
          <a:xfrm>
            <a:off x="571500" y="742950"/>
            <a:ext cx="40386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400050" y="1162050"/>
            <a:ext cx="2052637" cy="276225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52475" y="1943100"/>
            <a:ext cx="1347788" cy="466725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9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OceanBase MySQL兼容模式</a:t>
            </a:r>
            <a:endParaRPr lang="en-US" sz="1200" dirty="0"/>
          </a:p>
        </p:txBody>
      </p:sp>
      <p:sp>
        <p:nvSpPr>
          <p:cNvPr id="9" name="Text 4"/>
          <p:cNvSpPr/>
          <p:nvPr/>
        </p:nvSpPr>
        <p:spPr>
          <a:xfrm>
            <a:off x="752475" y="2447925"/>
            <a:ext cx="1347788" cy="10858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选用OceanBase，兼容MySQL协议，确保数据处理的高效与稳定，支持大规模并发访问。</a:t>
            </a:r>
            <a:endParaRPr lang="en-US" sz="10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2452688" y="1162050"/>
            <a:ext cx="2052637" cy="276225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805113" y="1943100"/>
            <a:ext cx="1347788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9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数据一致性保障</a:t>
            </a:r>
            <a:endParaRPr lang="en-US" sz="1200" dirty="0"/>
          </a:p>
        </p:txBody>
      </p:sp>
      <p:sp>
        <p:nvSpPr>
          <p:cNvPr id="12" name="Text 6"/>
          <p:cNvSpPr/>
          <p:nvPr/>
        </p:nvSpPr>
        <p:spPr>
          <a:xfrm>
            <a:off x="2805113" y="2233613"/>
            <a:ext cx="1347788" cy="10858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OceanBase提供强一致性的分布式事务，保证数据在多节点间的一致性，提升用户体验。</a:t>
            </a:r>
            <a:endParaRPr lang="en-US" sz="10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400050" y="3924300"/>
            <a:ext cx="2052637" cy="2547938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52475" y="4705350"/>
            <a:ext cx="1347788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9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性能优化策略</a:t>
            </a:r>
            <a:endParaRPr lang="en-US" sz="1200" dirty="0"/>
          </a:p>
        </p:txBody>
      </p:sp>
      <p:sp>
        <p:nvSpPr>
          <p:cNvPr id="15" name="Text 8"/>
          <p:cNvSpPr/>
          <p:nvPr/>
        </p:nvSpPr>
        <p:spPr>
          <a:xfrm>
            <a:off x="752475" y="4995863"/>
            <a:ext cx="1347788" cy="10858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利用OceanBase的分布式特性，实现数据的水平扩展，降低单点负载，提高整体系统性能。</a:t>
            </a:r>
            <a:endParaRPr lang="en-US" sz="1050" dirty="0"/>
          </a:p>
        </p:txBody>
      </p:sp>
      <p:pic>
        <p:nvPicPr>
          <p:cNvPr id="16" name="Image 5" descr="preencoded.png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2452688" y="3924300"/>
            <a:ext cx="2052637" cy="2547938"/>
          </a:xfrm>
          <a:prstGeom prst="rect">
            <a:avLst/>
          </a:prstGeom>
        </p:spPr>
      </p:pic>
      <p:sp>
        <p:nvSpPr>
          <p:cNvPr id="17" name="Text 9"/>
          <p:cNvSpPr/>
          <p:nvPr/>
        </p:nvSpPr>
        <p:spPr>
          <a:xfrm>
            <a:off x="2805113" y="4705350"/>
            <a:ext cx="1347788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9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成本效益分析</a:t>
            </a:r>
            <a:endParaRPr lang="en-US" sz="1200" dirty="0"/>
          </a:p>
        </p:txBody>
      </p:sp>
      <p:sp>
        <p:nvSpPr>
          <p:cNvPr id="18" name="Text 10"/>
          <p:cNvSpPr/>
          <p:nvPr/>
        </p:nvSpPr>
        <p:spPr>
          <a:xfrm>
            <a:off x="2805113" y="4995863"/>
            <a:ext cx="1347788" cy="10858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OceanBase降低了运维复杂度，减少硬件投入，长期运营成本显著低于传统数据库方案。</a:t>
            </a:r>
            <a:endParaRPr lang="en-US" sz="1050" dirty="0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DIAGRAM_VIRTUALLY_FRAME" val="{&quot;height&quot;:115.5,&quot;left&quot;:45,&quot;top&quot;:157.5,&quot;width&quot;:630}"/>
</p:tagLst>
</file>

<file path=ppt/tags/tag10.xml><?xml version="1.0" encoding="utf-8"?>
<p:tagLst xmlns:p="http://schemas.openxmlformats.org/presentationml/2006/main">
  <p:tag name="KSO_WM_DIAGRAM_VIRTUALLY_FRAME" val="{&quot;height&quot;:115.5,&quot;left&quot;:45,&quot;top&quot;:157.5,&quot;width&quot;:630}"/>
</p:tagLst>
</file>

<file path=ppt/tags/tag11.xml><?xml version="1.0" encoding="utf-8"?>
<p:tagLst xmlns:p="http://schemas.openxmlformats.org/presentationml/2006/main">
  <p:tag name="KSO_WM_DIAGRAM_VIRTUALLY_FRAME" val="{&quot;height&quot;:115.5,&quot;left&quot;:45,&quot;top&quot;:157.5,&quot;width&quot;:630}"/>
</p:tagLst>
</file>

<file path=ppt/tags/tag12.xml><?xml version="1.0" encoding="utf-8"?>
<p:tagLst xmlns:p="http://schemas.openxmlformats.org/presentationml/2006/main">
  <p:tag name="KSO_WM_DIAGRAM_VIRTUALLY_FRAME" val="{&quot;height&quot;:115.5,&quot;left&quot;:45,&quot;top&quot;:157.5,&quot;width&quot;:630}"/>
</p:tagLst>
</file>

<file path=ppt/tags/tag2.xml><?xml version="1.0" encoding="utf-8"?>
<p:tagLst xmlns:p="http://schemas.openxmlformats.org/presentationml/2006/main">
  <p:tag name="KSO_WM_DIAGRAM_VIRTUALLY_FRAME" val="{&quot;height&quot;:115.5,&quot;left&quot;:45,&quot;top&quot;:157.5,&quot;width&quot;:630}"/>
</p:tagLst>
</file>

<file path=ppt/tags/tag3.xml><?xml version="1.0" encoding="utf-8"?>
<p:tagLst xmlns:p="http://schemas.openxmlformats.org/presentationml/2006/main">
  <p:tag name="KSO_WM_DIAGRAM_VIRTUALLY_FRAME" val="{&quot;height&quot;:115.5,&quot;left&quot;:45,&quot;top&quot;:157.5,&quot;width&quot;:630}"/>
</p:tagLst>
</file>

<file path=ppt/tags/tag4.xml><?xml version="1.0" encoding="utf-8"?>
<p:tagLst xmlns:p="http://schemas.openxmlformats.org/presentationml/2006/main">
  <p:tag name="KSO_WM_DIAGRAM_VIRTUALLY_FRAME" val="{&quot;height&quot;:115.5,&quot;left&quot;:45,&quot;top&quot;:157.5,&quot;width&quot;:630}"/>
</p:tagLst>
</file>

<file path=ppt/tags/tag5.xml><?xml version="1.0" encoding="utf-8"?>
<p:tagLst xmlns:p="http://schemas.openxmlformats.org/presentationml/2006/main">
  <p:tag name="KSO_WM_DIAGRAM_VIRTUALLY_FRAME" val="{&quot;height&quot;:115.5,&quot;left&quot;:45,&quot;top&quot;:157.5,&quot;width&quot;:630}"/>
</p:tagLst>
</file>

<file path=ppt/tags/tag6.xml><?xml version="1.0" encoding="utf-8"?>
<p:tagLst xmlns:p="http://schemas.openxmlformats.org/presentationml/2006/main">
  <p:tag name="KSO_WM_DIAGRAM_VIRTUALLY_FRAME" val="{&quot;height&quot;:115.5,&quot;left&quot;:45,&quot;top&quot;:157.5,&quot;width&quot;:630}"/>
</p:tagLst>
</file>

<file path=ppt/tags/tag7.xml><?xml version="1.0" encoding="utf-8"?>
<p:tagLst xmlns:p="http://schemas.openxmlformats.org/presentationml/2006/main">
  <p:tag name="KSO_WM_DIAGRAM_VIRTUALLY_FRAME" val="{&quot;height&quot;:115.5,&quot;left&quot;:45,&quot;top&quot;:157.5,&quot;width&quot;:630}"/>
</p:tagLst>
</file>

<file path=ppt/tags/tag8.xml><?xml version="1.0" encoding="utf-8"?>
<p:tagLst xmlns:p="http://schemas.openxmlformats.org/presentationml/2006/main">
  <p:tag name="KSO_WM_DIAGRAM_VIRTUALLY_FRAME" val="{&quot;height&quot;:115.5,&quot;left&quot;:45,&quot;top&quot;:157.5,&quot;width&quot;:630}"/>
</p:tagLst>
</file>

<file path=ppt/tags/tag9.xml><?xml version="1.0" encoding="utf-8"?>
<p:tagLst xmlns:p="http://schemas.openxmlformats.org/presentationml/2006/main">
  <p:tag name="KSO_WM_DIAGRAM_VIRTUALLY_FRAME" val="{&quot;height&quot;:115.5,&quot;left&quot;:45,&quot;top&quot;:157.5,&quot;width&quot;:630}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3011</Words>
  <Application>WPS 演示</Application>
  <PresentationFormat>On-screen Show (16:9)</PresentationFormat>
  <Paragraphs>350</Paragraphs>
  <Slides>26</Slides>
  <Notes>26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5" baseType="lpstr">
      <vt:lpstr>Arial</vt:lpstr>
      <vt:lpstr>宋体</vt:lpstr>
      <vt:lpstr>Wingdings</vt:lpstr>
      <vt:lpstr>微软雅黑</vt:lpstr>
      <vt:lpstr>微软雅黑</vt:lpstr>
      <vt:lpstr>Calibri</vt:lpstr>
      <vt:lpstr>Arial Unicode MS</vt:lpstr>
      <vt:lpstr>等线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PptxGenJS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creator>PptxGenJS</dc:creator>
  <dc:subject>PptxGenJS Presentation</dc:subject>
  <cp:lastModifiedBy>Roxy_Xu</cp:lastModifiedBy>
  <cp:revision>2</cp:revision>
  <dcterms:created xsi:type="dcterms:W3CDTF">2025-05-07T13:38:00Z</dcterms:created>
  <dcterms:modified xsi:type="dcterms:W3CDTF">2025-05-07T13:45:11Z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90F225440D6948768A57EF7C48D6C90E_12</vt:lpwstr>
  </property>
  <property fmtid="{D5CDD505-2E9C-101B-9397-08002B2CF9AE}" pid="3" name="KSOProductBuildVer">
    <vt:lpwstr>2052-12.1.0.20784</vt:lpwstr>
  </property>
</Properties>
</file>